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864" r:id="rId1"/>
  </p:sldMasterIdLst>
  <p:sldIdLst>
    <p:sldId id="256" r:id="rId2"/>
    <p:sldId id="257" r:id="rId3"/>
    <p:sldId id="258" r:id="rId4"/>
    <p:sldId id="260" r:id="rId5"/>
    <p:sldId id="262" r:id="rId6"/>
    <p:sldId id="263" r:id="rId7"/>
    <p:sldId id="264" r:id="rId8"/>
    <p:sldId id="265" r:id="rId9"/>
    <p:sldId id="266" r:id="rId10"/>
    <p:sldId id="267" r:id="rId11"/>
    <p:sldId id="268" r:id="rId12"/>
    <p:sldId id="269" r:id="rId13"/>
    <p:sldId id="270" r:id="rId14"/>
    <p:sldId id="271" r:id="rId15"/>
    <p:sldId id="272" r:id="rId16"/>
    <p:sldId id="273" r:id="rId17"/>
    <p:sldId id="274" r:id="rId18"/>
    <p:sldId id="275" r:id="rId19"/>
    <p:sldId id="276" r:id="rId20"/>
    <p:sldId id="277" r:id="rId21"/>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4380"/>
    <p:restoredTop sz="94660"/>
  </p:normalViewPr>
  <p:slideViewPr>
    <p:cSldViewPr>
      <p:cViewPr varScale="1">
        <p:scale>
          <a:sx n="66" d="100"/>
          <a:sy n="66" d="100"/>
        </p:scale>
        <p:origin x="-1422"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Date Placeholder 29"/>
          <p:cNvSpPr>
            <a:spLocks noGrp="1"/>
          </p:cNvSpPr>
          <p:nvPr>
            <p:ph type="dt" sz="half" idx="10"/>
          </p:nvPr>
        </p:nvSpPr>
        <p:spPr/>
        <p:txBody>
          <a:bodyPr/>
          <a:lstStyle/>
          <a:p>
            <a:fld id="{1B8ABB09-4A1D-463E-8065-109CC2B7EFAA}" type="datetimeFigureOut">
              <a:rPr lang="ar-SA" smtClean="0"/>
              <a:t>23/08/1445</a:t>
            </a:fld>
            <a:endParaRPr lang="ar-SA"/>
          </a:p>
        </p:txBody>
      </p:sp>
      <p:sp>
        <p:nvSpPr>
          <p:cNvPr id="19" name="Footer Placeholder 18"/>
          <p:cNvSpPr>
            <a:spLocks noGrp="1"/>
          </p:cNvSpPr>
          <p:nvPr>
            <p:ph type="ftr" sz="quarter" idx="11"/>
          </p:nvPr>
        </p:nvSpPr>
        <p:spPr/>
        <p:txBody>
          <a:bodyPr/>
          <a:lstStyle/>
          <a:p>
            <a:endParaRPr lang="ar-SA"/>
          </a:p>
        </p:txBody>
      </p:sp>
      <p:sp>
        <p:nvSpPr>
          <p:cNvPr id="27" name="Slide Number Placeholder 26"/>
          <p:cNvSpPr>
            <a:spLocks noGrp="1"/>
          </p:cNvSpPr>
          <p:nvPr>
            <p:ph type="sldNum" sz="quarter" idx="12"/>
          </p:nvPr>
        </p:nvSpPr>
        <p:spPr/>
        <p:txBody>
          <a:bodyPr/>
          <a:lstStyle/>
          <a:p>
            <a:fld id="{0B34F065-1154-456A-91E3-76DE8E75E17B}" type="slidenum">
              <a:rPr lang="ar-SA" smtClean="0"/>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1B8ABB09-4A1D-463E-8065-109CC2B7EFAA}" type="datetimeFigureOut">
              <a:rPr lang="ar-SA" smtClean="0"/>
              <a:t>23/08/1445</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1B8ABB09-4A1D-463E-8065-109CC2B7EFAA}" type="datetimeFigureOut">
              <a:rPr lang="ar-SA" smtClean="0"/>
              <a:t>23/08/1445</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Content Placeholder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1B8ABB09-4A1D-463E-8065-109CC2B7EFAA}" type="datetimeFigureOut">
              <a:rPr lang="ar-SA" smtClean="0"/>
              <a:t>23/08/1445</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Date Placeholder 3"/>
          <p:cNvSpPr>
            <a:spLocks noGrp="1"/>
          </p:cNvSpPr>
          <p:nvPr>
            <p:ph type="dt" sz="half" idx="10"/>
          </p:nvPr>
        </p:nvSpPr>
        <p:spPr/>
        <p:txBody>
          <a:bodyPr/>
          <a:lstStyle/>
          <a:p>
            <a:fld id="{1B8ABB09-4A1D-463E-8065-109CC2B7EFAA}" type="datetimeFigureOut">
              <a:rPr lang="ar-SA" smtClean="0"/>
              <a:t>23/08/1445</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ar-SA" smtClean="0"/>
              <a:t>انقر لتحرير نمط العنوان الرئيسي</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1B8ABB09-4A1D-463E-8065-109CC2B7EFAA}" type="datetimeFigureOut">
              <a:rPr lang="ar-SA" smtClean="0"/>
              <a:t>23/08/1445</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Date Placeholder 6"/>
          <p:cNvSpPr>
            <a:spLocks noGrp="1"/>
          </p:cNvSpPr>
          <p:nvPr>
            <p:ph type="dt" sz="half" idx="10"/>
          </p:nvPr>
        </p:nvSpPr>
        <p:spPr/>
        <p:txBody>
          <a:bodyPr/>
          <a:lstStyle/>
          <a:p>
            <a:fld id="{1B8ABB09-4A1D-463E-8065-109CC2B7EFAA}" type="datetimeFigureOut">
              <a:rPr lang="ar-SA" smtClean="0"/>
              <a:t>23/08/1445</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Date Placeholder 2"/>
          <p:cNvSpPr>
            <a:spLocks noGrp="1"/>
          </p:cNvSpPr>
          <p:nvPr>
            <p:ph type="dt" sz="half" idx="10"/>
          </p:nvPr>
        </p:nvSpPr>
        <p:spPr/>
        <p:txBody>
          <a:bodyPr/>
          <a:lstStyle/>
          <a:p>
            <a:fld id="{1B8ABB09-4A1D-463E-8065-109CC2B7EFAA}" type="datetimeFigureOut">
              <a:rPr lang="ar-SA" smtClean="0"/>
              <a:t>23/08/1445</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8ABB09-4A1D-463E-8065-109CC2B7EFAA}" type="datetimeFigureOut">
              <a:rPr lang="ar-SA" smtClean="0"/>
              <a:t>23/08/1445</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ar-SA" smtClean="0"/>
              <a:t>انقر لتحرير أنماط النص الرئيسي</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1B8ABB09-4A1D-463E-8065-109CC2B7EFAA}" type="datetimeFigureOut">
              <a:rPr lang="ar-SA" smtClean="0"/>
              <a:t>23/08/1445</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ar-SA" smtClean="0"/>
              <a:t>انقر لتحرير نمط العنوان الرئيسي</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Date Placeholder 4"/>
          <p:cNvSpPr>
            <a:spLocks noGrp="1"/>
          </p:cNvSpPr>
          <p:nvPr>
            <p:ph type="dt" sz="half" idx="10"/>
          </p:nvPr>
        </p:nvSpPr>
        <p:spPr/>
        <p:txBody>
          <a:bodyPr/>
          <a:lstStyle/>
          <a:p>
            <a:fld id="{1B8ABB09-4A1D-463E-8065-109CC2B7EFAA}" type="datetimeFigureOut">
              <a:rPr lang="ar-SA" smtClean="0"/>
              <a:t>23/08/1445</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a:xfrm>
            <a:off x="8077200" y="6356350"/>
            <a:ext cx="609600" cy="365125"/>
          </a:xfrm>
        </p:spPr>
        <p:txBody>
          <a:bodyPr/>
          <a:lstStyle/>
          <a:p>
            <a:fld id="{0B34F065-1154-456A-91E3-76DE8E75E17B}" type="slidenum">
              <a:rPr lang="ar-SA" smtClean="0"/>
              <a:t>‹#›</a:t>
            </a:fld>
            <a:endParaRPr lang="ar-SA"/>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ar-SA" smtClean="0"/>
              <a:t>انقر فوق الأيقونة لإضافة صورة</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ar-SA" smtClean="0"/>
              <a:t>انقر لتحرير نمط العنوان الرئيسي</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B8ABB09-4A1D-463E-8065-109CC2B7EFAA}" type="datetimeFigureOut">
              <a:rPr lang="ar-SA" smtClean="0"/>
              <a:t>23/08/1445</a:t>
            </a:fld>
            <a:endParaRPr lang="ar-SA"/>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ar-SA"/>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B34F065-1154-456A-91E3-76DE8E75E17B}" type="slidenum">
              <a:rPr lang="ar-SA" smtClean="0"/>
              <a:t>‹#›</a:t>
            </a:fld>
            <a:endParaRPr lang="ar-SA"/>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865" r:id="rId1"/>
    <p:sldLayoutId id="2147483866" r:id="rId2"/>
    <p:sldLayoutId id="2147483867" r:id="rId3"/>
    <p:sldLayoutId id="2147483868" r:id="rId4"/>
    <p:sldLayoutId id="2147483869" r:id="rId5"/>
    <p:sldLayoutId id="2147483870" r:id="rId6"/>
    <p:sldLayoutId id="2147483871" r:id="rId7"/>
    <p:sldLayoutId id="2147483872" r:id="rId8"/>
    <p:sldLayoutId id="2147483873" r:id="rId9"/>
    <p:sldLayoutId id="2147483874" r:id="rId10"/>
    <p:sldLayoutId id="214748387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normAutofit/>
          </a:bodyPr>
          <a:lstStyle/>
          <a:p>
            <a:pPr algn="ctr"/>
            <a:r>
              <a:rPr lang="ar-IQ" sz="8800" dirty="0" smtClean="0">
                <a:solidFill>
                  <a:schemeClr val="tx1"/>
                </a:solidFill>
              </a:rPr>
              <a:t>الذاكرة والنسيان</a:t>
            </a:r>
            <a:endParaRPr lang="ar-IQ" sz="8800" dirty="0">
              <a:solidFill>
                <a:schemeClr val="tx1"/>
              </a:solidFill>
            </a:endParaRPr>
          </a:p>
        </p:txBody>
      </p:sp>
      <p:sp>
        <p:nvSpPr>
          <p:cNvPr id="3" name="مربع نص 2"/>
          <p:cNvSpPr txBox="1"/>
          <p:nvPr/>
        </p:nvSpPr>
        <p:spPr>
          <a:xfrm>
            <a:off x="1547664" y="4725144"/>
            <a:ext cx="6336704" cy="769441"/>
          </a:xfrm>
          <a:prstGeom prst="rect">
            <a:avLst/>
          </a:prstGeom>
          <a:noFill/>
        </p:spPr>
        <p:txBody>
          <a:bodyPr wrap="square" rtlCol="0">
            <a:spAutoFit/>
          </a:bodyPr>
          <a:lstStyle/>
          <a:p>
            <a:pPr algn="ctr"/>
            <a:r>
              <a:rPr lang="ar-SA" sz="4400" dirty="0" smtClean="0">
                <a:effectLst>
                  <a:outerShdw blurRad="38100" dist="38100" dir="2700000" algn="tl">
                    <a:srgbClr val="000000">
                      <a:alpha val="43137"/>
                    </a:srgbClr>
                  </a:outerShdw>
                </a:effectLst>
              </a:rPr>
              <a:t>أستاذ المادة: </a:t>
            </a:r>
            <a:r>
              <a:rPr lang="ar-IQ" sz="4400" dirty="0" smtClean="0">
                <a:effectLst>
                  <a:outerShdw blurRad="38100" dist="38100" dir="2700000" algn="tl">
                    <a:srgbClr val="000000">
                      <a:alpha val="43137"/>
                    </a:srgbClr>
                  </a:outerShdw>
                </a:effectLst>
              </a:rPr>
              <a:t>أ.</a:t>
            </a:r>
            <a:r>
              <a:rPr lang="ar-SA" sz="4400" dirty="0" smtClean="0">
                <a:effectLst>
                  <a:outerShdw blurRad="38100" dist="38100" dir="2700000" algn="tl">
                    <a:srgbClr val="000000">
                      <a:alpha val="43137"/>
                    </a:srgbClr>
                  </a:outerShdw>
                </a:effectLst>
              </a:rPr>
              <a:t>م </a:t>
            </a:r>
            <a:r>
              <a:rPr lang="ar-SA" sz="4400" dirty="0" smtClean="0">
                <a:effectLst>
                  <a:outerShdw blurRad="38100" dist="38100" dir="2700000" algn="tl">
                    <a:srgbClr val="000000">
                      <a:alpha val="43137"/>
                    </a:srgbClr>
                  </a:outerShdw>
                </a:effectLst>
              </a:rPr>
              <a:t>محمد فاضل علي </a:t>
            </a:r>
            <a:endParaRPr lang="en-US" sz="44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05738862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124744"/>
            <a:ext cx="8229600" cy="5001419"/>
          </a:xfrm>
        </p:spPr>
        <p:txBody>
          <a:bodyPr>
            <a:normAutofit/>
          </a:bodyPr>
          <a:lstStyle/>
          <a:p>
            <a:pPr marL="0" indent="0" algn="just" rtl="1">
              <a:buNone/>
            </a:pPr>
            <a:r>
              <a:rPr lang="ar-IQ" sz="3600" b="1" dirty="0" smtClean="0"/>
              <a:t>4</a:t>
            </a:r>
            <a:r>
              <a:rPr lang="ar-SA" sz="3600" b="1" dirty="0" smtClean="0"/>
              <a:t>- </a:t>
            </a:r>
            <a:r>
              <a:rPr lang="ar-SA" sz="3600" b="1" dirty="0"/>
              <a:t>الذاكرة الانفعالية</a:t>
            </a:r>
            <a:r>
              <a:rPr lang="en-US" sz="3600" b="1" dirty="0"/>
              <a:t>:</a:t>
            </a:r>
          </a:p>
          <a:p>
            <a:pPr marL="0" indent="0" algn="just" rtl="1">
              <a:buNone/>
            </a:pPr>
            <a:r>
              <a:rPr lang="ar-SA" sz="3600" dirty="0"/>
              <a:t>وتتمثل في الحالات الانفعالية التي اقترنت بمواقف سابقة</a:t>
            </a:r>
            <a:r>
              <a:rPr lang="en-US" sz="3600" dirty="0"/>
              <a:t>  </a:t>
            </a:r>
            <a:r>
              <a:rPr lang="ar-SA" sz="3600" dirty="0"/>
              <a:t>وفي هذا النوع من الذاكرة يسترجع الفرد الماضي مصحوباً بانفعالات معينة، إيجابية أو سلبية، كالشعور بالخوف ازاء مثير معين يذكر بخبرة مؤلمة عاشها الفرد في موقف سابق .</a:t>
            </a:r>
            <a:endParaRPr lang="ar-IQ" sz="3600" dirty="0"/>
          </a:p>
        </p:txBody>
      </p:sp>
    </p:spTree>
    <p:extLst>
      <p:ext uri="{BB962C8B-B14F-4D97-AF65-F5344CB8AC3E}">
        <p14:creationId xmlns:p14="http://schemas.microsoft.com/office/powerpoint/2010/main" val="4498221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rtl="1"/>
            <a:r>
              <a:rPr lang="ar-IQ" b="1" dirty="0"/>
              <a:t>ثانياً: أهداف النشاط </a:t>
            </a:r>
            <a:endParaRPr lang="ar-IQ" dirty="0"/>
          </a:p>
        </p:txBody>
      </p:sp>
      <p:sp>
        <p:nvSpPr>
          <p:cNvPr id="3" name="عنصر نائب للمحتوى 2"/>
          <p:cNvSpPr>
            <a:spLocks noGrp="1"/>
          </p:cNvSpPr>
          <p:nvPr>
            <p:ph idx="1"/>
          </p:nvPr>
        </p:nvSpPr>
        <p:spPr/>
        <p:txBody>
          <a:bodyPr>
            <a:noAutofit/>
          </a:bodyPr>
          <a:lstStyle/>
          <a:p>
            <a:pPr marL="0" indent="0" algn="just" rtl="1">
              <a:buNone/>
            </a:pPr>
            <a:r>
              <a:rPr lang="ar-SA" sz="3600" dirty="0"/>
              <a:t>تقسم الذاكرة وفقاً لأهداف النشاط إلى نوعين هما:</a:t>
            </a:r>
            <a:endParaRPr lang="en-US" sz="3600" dirty="0"/>
          </a:p>
          <a:p>
            <a:pPr marL="0" indent="0" algn="just" rtl="1">
              <a:buNone/>
            </a:pPr>
            <a:r>
              <a:rPr lang="ar-SA" sz="3600" b="1" dirty="0"/>
              <a:t>1- الذاكرة الارادية:</a:t>
            </a:r>
            <a:endParaRPr lang="en-US" sz="3600" b="1" dirty="0"/>
          </a:p>
          <a:p>
            <a:pPr marL="0" indent="0" algn="just" rtl="1">
              <a:buNone/>
            </a:pPr>
            <a:r>
              <a:rPr lang="ar-SA" sz="3600" dirty="0"/>
              <a:t>وتقوم على وجود أهداف محددة توجه العمليات العقلية المتضمنة في الذاكرة، كأن يتذكر الفرد </a:t>
            </a:r>
            <a:r>
              <a:rPr lang="ar-SA" sz="3600" dirty="0" smtClean="0"/>
              <a:t>في</a:t>
            </a:r>
            <a:r>
              <a:rPr lang="ar-IQ" sz="3600" dirty="0"/>
              <a:t> </a:t>
            </a:r>
            <a:r>
              <a:rPr lang="ar-SA" sz="3600" dirty="0" smtClean="0"/>
              <a:t>الامتحان </a:t>
            </a:r>
            <a:r>
              <a:rPr lang="ar-SA" sz="3600" dirty="0"/>
              <a:t>موضوعات معينة ترتبط بأهداف السؤال ومقتضياته، مع ملاحظة أنه يتم حفظ المعلومات عن قصد لكي يتم تذكرها جيداً في الامتحان أو في مواقف أخرى </a:t>
            </a:r>
            <a:endParaRPr lang="ar-IQ" sz="3600" dirty="0"/>
          </a:p>
        </p:txBody>
      </p:sp>
    </p:spTree>
    <p:extLst>
      <p:ext uri="{BB962C8B-B14F-4D97-AF65-F5344CB8AC3E}">
        <p14:creationId xmlns:p14="http://schemas.microsoft.com/office/powerpoint/2010/main" val="11641277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764704"/>
            <a:ext cx="8229600" cy="5361459"/>
          </a:xfrm>
        </p:spPr>
        <p:txBody>
          <a:bodyPr>
            <a:normAutofit/>
          </a:bodyPr>
          <a:lstStyle/>
          <a:p>
            <a:pPr marL="0" indent="0" algn="just" rtl="1">
              <a:buNone/>
            </a:pPr>
            <a:r>
              <a:rPr lang="ar-IQ" sz="3600" b="1" dirty="0" smtClean="0"/>
              <a:t>2</a:t>
            </a:r>
            <a:r>
              <a:rPr lang="ar-SA" sz="3600" b="1" dirty="0" smtClean="0"/>
              <a:t>- </a:t>
            </a:r>
            <a:r>
              <a:rPr lang="ar-SA" sz="3600" b="1" dirty="0"/>
              <a:t>الذاكرة اللاإرادية:</a:t>
            </a:r>
            <a:endParaRPr lang="en-US" sz="3600" b="1" dirty="0"/>
          </a:p>
          <a:p>
            <a:pPr marL="0" indent="0" algn="just" rtl="1">
              <a:buNone/>
            </a:pPr>
            <a:r>
              <a:rPr lang="ar-SA" sz="3600" dirty="0"/>
              <a:t>وفي هذا النوع لا توجد أهداف محددة توجه العمليات العقلية المتضمنة في الذاكرة وجهة معينة. حيث تقفز إلى الوعى نماذج لأحداث أو ظواهر أو أشخاص بدون قصد كما لو كانت من تلقاء ذاتها. </a:t>
            </a:r>
            <a:endParaRPr lang="ar-IQ" sz="3600" dirty="0" smtClean="0"/>
          </a:p>
          <a:p>
            <a:pPr marL="0" indent="0" algn="just" rtl="1">
              <a:buNone/>
            </a:pPr>
            <a:r>
              <a:rPr lang="ar-SA" sz="3600" dirty="0" smtClean="0"/>
              <a:t>كأن </a:t>
            </a:r>
            <a:r>
              <a:rPr lang="ar-SA" sz="3600" dirty="0"/>
              <a:t>يتذكر الإنسان لحناً موسيقياً ما وهو يقرأ كتاباً أو قصة, أو يتذكر حادثة ما وهو يتناول الطعام .</a:t>
            </a:r>
            <a:endParaRPr lang="ar-IQ" sz="3600" dirty="0"/>
          </a:p>
        </p:txBody>
      </p:sp>
    </p:spTree>
    <p:extLst>
      <p:ext uri="{BB962C8B-B14F-4D97-AF65-F5344CB8AC3E}">
        <p14:creationId xmlns:p14="http://schemas.microsoft.com/office/powerpoint/2010/main" val="18003598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r" rtl="1"/>
            <a:r>
              <a:rPr lang="ar-IQ" b="1" dirty="0"/>
              <a:t>ثالثاً: استمرارية الاحتفاظ بمادة التذكر</a:t>
            </a:r>
            <a:endParaRPr lang="ar-IQ" dirty="0"/>
          </a:p>
        </p:txBody>
      </p:sp>
      <p:sp>
        <p:nvSpPr>
          <p:cNvPr id="3" name="عنصر نائب للمحتوى 2"/>
          <p:cNvSpPr>
            <a:spLocks noGrp="1"/>
          </p:cNvSpPr>
          <p:nvPr>
            <p:ph idx="1"/>
          </p:nvPr>
        </p:nvSpPr>
        <p:spPr/>
        <p:txBody>
          <a:bodyPr>
            <a:normAutofit/>
          </a:bodyPr>
          <a:lstStyle/>
          <a:p>
            <a:pPr marL="0" indent="0" algn="just" rtl="1">
              <a:buNone/>
            </a:pPr>
            <a:r>
              <a:rPr lang="ar-SA" dirty="0"/>
              <a:t>إلى أن الذاكرة تقسم إلى نوعين هما:</a:t>
            </a:r>
            <a:endParaRPr lang="en-US" dirty="0"/>
          </a:p>
          <a:p>
            <a:pPr marL="0" indent="0" algn="just" rtl="1">
              <a:buNone/>
            </a:pPr>
            <a:r>
              <a:rPr lang="ar-SA" b="1" dirty="0"/>
              <a:t>1. الذاكرة قصيرة المدى:</a:t>
            </a:r>
            <a:endParaRPr lang="en-US" b="1" dirty="0"/>
          </a:p>
          <a:p>
            <a:pPr marL="0" indent="0" algn="just" rtl="1">
              <a:buNone/>
            </a:pPr>
            <a:r>
              <a:rPr lang="ar-SA" dirty="0"/>
              <a:t>وهذا النوع من الذاكرة يستبقي أو يخزن المعلومات لفترة وجيزة بعد إدراك الفرد غير المستمر لها والذي يتعرض له لمرة واحدة. هذه المعلومات وإن كانت ترتبط قليلاً بنشاط الفرد وبأهدافه وبدوافعه. إلا أن إرساء آثار هذه المعلومات وتوثيقها يتطلب فيه الوقوف على مغزاها بالنسبة له واتفاقها مع أهدافه وبدون ذلك يكون تكرارها بدون جدوى. فلا تتحول إلى الذاكرة بعيدة المدى. </a:t>
            </a:r>
            <a:endParaRPr lang="ar-IQ" dirty="0"/>
          </a:p>
        </p:txBody>
      </p:sp>
    </p:spTree>
    <p:extLst>
      <p:ext uri="{BB962C8B-B14F-4D97-AF65-F5344CB8AC3E}">
        <p14:creationId xmlns:p14="http://schemas.microsoft.com/office/powerpoint/2010/main" val="16999716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908720"/>
            <a:ext cx="8229600" cy="5217443"/>
          </a:xfrm>
        </p:spPr>
        <p:txBody>
          <a:bodyPr/>
          <a:lstStyle/>
          <a:p>
            <a:pPr algn="just" rtl="1"/>
            <a:r>
              <a:rPr lang="ar-SA" dirty="0"/>
              <a:t>ويمكن أن يطلق على هذا النوع تسميات عديدة مثل: الذاكرة اللحظية، الذاكرة الأولية، الذاكرة الفورية، الذاكرة العملية.</a:t>
            </a:r>
            <a:endParaRPr lang="ar-IQ" dirty="0"/>
          </a:p>
          <a:p>
            <a:pPr marL="0" indent="0" algn="just" rtl="1">
              <a:buNone/>
            </a:pPr>
            <a:endParaRPr lang="ar-IQ" dirty="0" smtClean="0"/>
          </a:p>
          <a:p>
            <a:pPr algn="just" rtl="1"/>
            <a:r>
              <a:rPr lang="ar-SA" dirty="0"/>
              <a:t>أن الذاكرة قصيرة المدى تعد المحطة الثانية التي تستقر فيها المعلومات التي يتم استقبالها من الذاكرة الحسية، فهي تشكل مستودعاً مؤقتاً للتخزين يتم فيه الاحتفاظ بالمعلومات تتراوح بين 5 – 30 ثانية .</a:t>
            </a:r>
            <a:endParaRPr lang="ar-IQ" dirty="0"/>
          </a:p>
        </p:txBody>
      </p:sp>
    </p:spTree>
    <p:extLst>
      <p:ext uri="{BB962C8B-B14F-4D97-AF65-F5344CB8AC3E}">
        <p14:creationId xmlns:p14="http://schemas.microsoft.com/office/powerpoint/2010/main" val="18427753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692696"/>
            <a:ext cx="8229600" cy="5433467"/>
          </a:xfrm>
        </p:spPr>
        <p:txBody>
          <a:bodyPr/>
          <a:lstStyle/>
          <a:p>
            <a:pPr marL="0" indent="0" algn="just" rtl="1">
              <a:buNone/>
            </a:pPr>
            <a:r>
              <a:rPr lang="ar-IQ" dirty="0" smtClean="0"/>
              <a:t>2</a:t>
            </a:r>
            <a:r>
              <a:rPr lang="ar-SA" b="1" dirty="0" smtClean="0"/>
              <a:t>. </a:t>
            </a:r>
            <a:r>
              <a:rPr lang="ar-SA" b="1" dirty="0"/>
              <a:t>الذاكرة بعيدة المدى ( طويلة المدى ) :</a:t>
            </a:r>
            <a:endParaRPr lang="en-US" b="1" dirty="0"/>
          </a:p>
          <a:p>
            <a:pPr marL="0" indent="0" algn="just" rtl="1">
              <a:buNone/>
            </a:pPr>
            <a:r>
              <a:rPr lang="ar-SA" dirty="0"/>
              <a:t>يتصف هذا النوع من الذاكرة بالاستبقاء والتخزين الطويل الأجل للمعلومات بعد تكرارها لمرات عديدة ولا تكون فعالة إلا إذا تدعمت وفقاً لقوانين التعلم وفي هذه الحالة تبقى هذه الآثار في الذاكرة لأطول فترة ممكنة وتميل أكثر إلى مقاومة الإنطفاء.</a:t>
            </a:r>
            <a:endParaRPr lang="en-US" dirty="0"/>
          </a:p>
          <a:p>
            <a:pPr marL="0" indent="0" algn="just" rtl="1">
              <a:buNone/>
            </a:pPr>
            <a:endParaRPr lang="ar-IQ" dirty="0" smtClean="0"/>
          </a:p>
          <a:p>
            <a:pPr marL="0" indent="0" algn="just" rtl="1">
              <a:buNone/>
            </a:pPr>
            <a:r>
              <a:rPr lang="ar-SA" dirty="0" smtClean="0"/>
              <a:t>أن </a:t>
            </a:r>
            <a:r>
              <a:rPr lang="ar-SA" dirty="0"/>
              <a:t>هذه الذاكرة ذات سعة غير محدودة فضلاً عن قدرتها على الاحتفاظ بالمعلومات لمدة تزيد على نص قرن.</a:t>
            </a:r>
            <a:endParaRPr lang="ar-IQ" dirty="0"/>
          </a:p>
        </p:txBody>
      </p:sp>
    </p:spTree>
    <p:extLst>
      <p:ext uri="{BB962C8B-B14F-4D97-AF65-F5344CB8AC3E}">
        <p14:creationId xmlns:p14="http://schemas.microsoft.com/office/powerpoint/2010/main" val="30660396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836712"/>
            <a:ext cx="8229600" cy="5289452"/>
          </a:xfrm>
        </p:spPr>
        <p:txBody>
          <a:bodyPr>
            <a:noAutofit/>
          </a:bodyPr>
          <a:lstStyle/>
          <a:p>
            <a:pPr marL="0" indent="0" algn="just" rtl="1">
              <a:buNone/>
            </a:pPr>
            <a:r>
              <a:rPr lang="ar-SA" dirty="0"/>
              <a:t>تنقسم عادة إلى ثلاثة أجزاء:</a:t>
            </a:r>
            <a:endParaRPr lang="en-US" dirty="0"/>
          </a:p>
          <a:p>
            <a:pPr marL="0" indent="0" algn="just" rtl="1">
              <a:buNone/>
            </a:pPr>
            <a:r>
              <a:rPr lang="ar-SA" b="1" dirty="0"/>
              <a:t>أ- ذاكرة المعاني</a:t>
            </a:r>
            <a:r>
              <a:rPr lang="ar-SA" dirty="0"/>
              <a:t>: ويخزن فيها شبكات من المعاني التي ترتبط بالأفكار والحقائق والمفاهيم والعلاقات والمعرفة العامة.</a:t>
            </a:r>
            <a:endParaRPr lang="en-US" dirty="0"/>
          </a:p>
          <a:p>
            <a:pPr marL="0" indent="0" algn="just" rtl="1">
              <a:buNone/>
            </a:pPr>
            <a:r>
              <a:rPr lang="ar-SA" b="1" dirty="0"/>
              <a:t>ب- ذاكرة الأحداث</a:t>
            </a:r>
            <a:r>
              <a:rPr lang="ar-SA" dirty="0"/>
              <a:t>: ويخزن فيها جميع الخبرات الشخصية التي مر بها الفرد خلال مراحل حياته المختلفة.</a:t>
            </a:r>
            <a:endParaRPr lang="en-US" dirty="0"/>
          </a:p>
          <a:p>
            <a:pPr marL="0" indent="0" algn="just" rtl="1">
              <a:buNone/>
            </a:pPr>
            <a:r>
              <a:rPr lang="ar-SA" b="1" dirty="0"/>
              <a:t>ج- الذاكرة الإجرائية</a:t>
            </a:r>
            <a:r>
              <a:rPr lang="ar-SA" dirty="0"/>
              <a:t>: ويخزن فيها خبرات ومعلومات حول كيفية تنفيذ الإجراءات وعمل الأشياء أو أداء الأفعال وظروف استخدامها . </a:t>
            </a:r>
            <a:endParaRPr lang="en-US" dirty="0"/>
          </a:p>
          <a:p>
            <a:pPr marL="0" indent="0" algn="just" rtl="1">
              <a:buNone/>
            </a:pPr>
            <a:r>
              <a:rPr lang="ar-SA" dirty="0"/>
              <a:t> </a:t>
            </a:r>
            <a:endParaRPr lang="en-US" dirty="0"/>
          </a:p>
          <a:p>
            <a:pPr marL="0" indent="0" algn="just" rtl="1">
              <a:buNone/>
            </a:pPr>
            <a:endParaRPr lang="ar-IQ" dirty="0"/>
          </a:p>
        </p:txBody>
      </p:sp>
    </p:spTree>
    <p:extLst>
      <p:ext uri="{BB962C8B-B14F-4D97-AF65-F5344CB8AC3E}">
        <p14:creationId xmlns:p14="http://schemas.microsoft.com/office/powerpoint/2010/main" val="290979902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ctr" rtl="1"/>
            <a:r>
              <a:rPr lang="ar-SA" sz="4800" b="1" dirty="0" smtClean="0">
                <a:solidFill>
                  <a:srgbClr val="FF0000"/>
                </a:solidFill>
              </a:rPr>
              <a:t>النسيان</a:t>
            </a:r>
            <a:endParaRPr lang="ar-IQ" dirty="0">
              <a:solidFill>
                <a:srgbClr val="FF0000"/>
              </a:solidFill>
            </a:endParaRPr>
          </a:p>
        </p:txBody>
      </p:sp>
      <p:sp>
        <p:nvSpPr>
          <p:cNvPr id="3" name="عنصر نائب للمحتوى 2"/>
          <p:cNvSpPr>
            <a:spLocks noGrp="1"/>
          </p:cNvSpPr>
          <p:nvPr>
            <p:ph idx="1"/>
          </p:nvPr>
        </p:nvSpPr>
        <p:spPr/>
        <p:txBody>
          <a:bodyPr>
            <a:normAutofit/>
          </a:bodyPr>
          <a:lstStyle/>
          <a:p>
            <a:pPr marL="0" indent="0" algn="just" rtl="1">
              <a:buNone/>
            </a:pPr>
            <a:r>
              <a:rPr lang="ar-SA" sz="4000" dirty="0"/>
              <a:t>النسيان وهو المفهوم المستخدم للدلالة على الفشل في استدعاء المعلومات، وهو فقد التذكر أو عدم إمكانية استرجاع المعلومة عند الحاجة إليها . </a:t>
            </a:r>
            <a:endParaRPr lang="en-US" sz="4000" dirty="0"/>
          </a:p>
          <a:p>
            <a:pPr marL="0" indent="0" algn="just" rtl="1">
              <a:buNone/>
            </a:pPr>
            <a:r>
              <a:rPr lang="ar-SA" sz="4000" dirty="0"/>
              <a:t> </a:t>
            </a:r>
            <a:endParaRPr lang="en-US" sz="4000" dirty="0"/>
          </a:p>
          <a:p>
            <a:pPr marL="0" indent="0" algn="just" rtl="1">
              <a:buNone/>
            </a:pPr>
            <a:endParaRPr lang="ar-IQ" sz="4000" dirty="0"/>
          </a:p>
        </p:txBody>
      </p:sp>
    </p:spTree>
    <p:extLst>
      <p:ext uri="{BB962C8B-B14F-4D97-AF65-F5344CB8AC3E}">
        <p14:creationId xmlns:p14="http://schemas.microsoft.com/office/powerpoint/2010/main" val="415849763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r" rtl="1"/>
            <a:r>
              <a:rPr lang="ar-SA" b="1" dirty="0"/>
              <a:t>العوامل المؤثرة على النسيان</a:t>
            </a:r>
            <a:endParaRPr lang="ar-IQ" dirty="0"/>
          </a:p>
        </p:txBody>
      </p:sp>
      <p:sp>
        <p:nvSpPr>
          <p:cNvPr id="3" name="عنصر نائب للمحتوى 2"/>
          <p:cNvSpPr>
            <a:spLocks noGrp="1"/>
          </p:cNvSpPr>
          <p:nvPr>
            <p:ph idx="1"/>
          </p:nvPr>
        </p:nvSpPr>
        <p:spPr/>
        <p:txBody>
          <a:bodyPr>
            <a:normAutofit/>
          </a:bodyPr>
          <a:lstStyle/>
          <a:p>
            <a:pPr marL="0" indent="0" algn="just" rtl="1">
              <a:buNone/>
            </a:pPr>
            <a:r>
              <a:rPr lang="ar-SA" sz="4000" dirty="0"/>
              <a:t>أولاً: نوع </a:t>
            </a:r>
            <a:r>
              <a:rPr lang="ar-SA" sz="4000" dirty="0" smtClean="0"/>
              <a:t>المادة</a:t>
            </a:r>
            <a:endParaRPr lang="ar-IQ" sz="4000" dirty="0" smtClean="0"/>
          </a:p>
          <a:p>
            <a:pPr marL="0" indent="0" algn="just" rtl="1">
              <a:buNone/>
            </a:pPr>
            <a:r>
              <a:rPr lang="ar-SA" sz="4000" dirty="0"/>
              <a:t>ثانياً: التعلم </a:t>
            </a:r>
            <a:r>
              <a:rPr lang="ar-SA" sz="4000" dirty="0" smtClean="0"/>
              <a:t>الزائد</a:t>
            </a:r>
            <a:endParaRPr lang="ar-IQ" sz="4000" dirty="0" smtClean="0"/>
          </a:p>
          <a:p>
            <a:pPr marL="0" indent="0" algn="just" rtl="1">
              <a:buNone/>
            </a:pPr>
            <a:r>
              <a:rPr lang="ar-SA" sz="4000" dirty="0"/>
              <a:t>ثالثاً: نسيان </a:t>
            </a:r>
            <a:r>
              <a:rPr lang="ar-SA" sz="4000" dirty="0" smtClean="0"/>
              <a:t>الصدمة</a:t>
            </a:r>
            <a:endParaRPr lang="ar-IQ" sz="4000" dirty="0" smtClean="0"/>
          </a:p>
          <a:p>
            <a:pPr marL="0" indent="0" algn="just" rtl="1">
              <a:buNone/>
            </a:pPr>
            <a:r>
              <a:rPr lang="ar-SA" sz="4000" dirty="0"/>
              <a:t>رابعاً: </a:t>
            </a:r>
            <a:r>
              <a:rPr lang="ar-SA" sz="4000" dirty="0" smtClean="0"/>
              <a:t>العقاقير</a:t>
            </a:r>
            <a:endParaRPr lang="ar-IQ" sz="4000" dirty="0" smtClean="0"/>
          </a:p>
          <a:p>
            <a:pPr marL="0" indent="0" algn="just" rtl="1">
              <a:buNone/>
            </a:pPr>
            <a:r>
              <a:rPr lang="ar-SA" sz="4000" dirty="0"/>
              <a:t>خامسا: الكف </a:t>
            </a:r>
            <a:r>
              <a:rPr lang="ar-SA" sz="4000" dirty="0" smtClean="0"/>
              <a:t>الرجعي</a:t>
            </a:r>
            <a:endParaRPr lang="ar-IQ" sz="4000" dirty="0" smtClean="0"/>
          </a:p>
          <a:p>
            <a:pPr marL="0" indent="0" algn="just" rtl="1">
              <a:buNone/>
            </a:pPr>
            <a:r>
              <a:rPr lang="ar-SA" sz="4000" dirty="0"/>
              <a:t>سادساً: العوامل الدافعية و </a:t>
            </a:r>
            <a:r>
              <a:rPr lang="ar-SA" sz="4000" dirty="0" smtClean="0"/>
              <a:t>الانفعالية</a:t>
            </a:r>
            <a:endParaRPr lang="ar-IQ" sz="4000" dirty="0" smtClean="0"/>
          </a:p>
          <a:p>
            <a:pPr marL="0" indent="0" algn="just" rtl="1">
              <a:buNone/>
            </a:pPr>
            <a:endParaRPr lang="ar-IQ" sz="4000" dirty="0"/>
          </a:p>
        </p:txBody>
      </p:sp>
    </p:spTree>
    <p:extLst>
      <p:ext uri="{BB962C8B-B14F-4D97-AF65-F5344CB8AC3E}">
        <p14:creationId xmlns:p14="http://schemas.microsoft.com/office/powerpoint/2010/main" val="319928380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r" rtl="1"/>
            <a:r>
              <a:rPr lang="ar-SA" b="1" dirty="0"/>
              <a:t>النسيان المرتبط بعمليات </a:t>
            </a:r>
            <a:r>
              <a:rPr lang="ar-SA" b="1" dirty="0" smtClean="0"/>
              <a:t>الذاكرة</a:t>
            </a:r>
            <a:endParaRPr lang="ar-IQ" dirty="0"/>
          </a:p>
        </p:txBody>
      </p:sp>
      <p:sp>
        <p:nvSpPr>
          <p:cNvPr id="3" name="عنصر نائب للمحتوى 2"/>
          <p:cNvSpPr>
            <a:spLocks noGrp="1"/>
          </p:cNvSpPr>
          <p:nvPr>
            <p:ph idx="1"/>
          </p:nvPr>
        </p:nvSpPr>
        <p:spPr/>
        <p:txBody>
          <a:bodyPr>
            <a:normAutofit/>
          </a:bodyPr>
          <a:lstStyle/>
          <a:p>
            <a:pPr marL="0" indent="0" algn="just" rtl="1">
              <a:buNone/>
            </a:pPr>
            <a:r>
              <a:rPr lang="ar-SA" sz="4000" dirty="0"/>
              <a:t>أولاً: </a:t>
            </a:r>
            <a:r>
              <a:rPr lang="ar-SA" sz="4000" dirty="0" smtClean="0"/>
              <a:t>الاكتساب</a:t>
            </a:r>
            <a:endParaRPr lang="ar-IQ" sz="4000" dirty="0" smtClean="0"/>
          </a:p>
          <a:p>
            <a:pPr marL="0" indent="0" algn="just" rtl="1">
              <a:buNone/>
            </a:pPr>
            <a:r>
              <a:rPr lang="ar-SA" sz="4000" dirty="0"/>
              <a:t>ثانياً: </a:t>
            </a:r>
            <a:r>
              <a:rPr lang="ar-SA" sz="4000" dirty="0" smtClean="0"/>
              <a:t>الاختزان</a:t>
            </a:r>
            <a:endParaRPr lang="ar-IQ" sz="4000" dirty="0" smtClean="0"/>
          </a:p>
          <a:p>
            <a:pPr marL="0" indent="0" algn="just" rtl="1">
              <a:buNone/>
            </a:pPr>
            <a:r>
              <a:rPr lang="ar-SA" sz="4000" dirty="0"/>
              <a:t>ثالثاً: الاستعادة</a:t>
            </a:r>
            <a:endParaRPr lang="ar-IQ" sz="4000" dirty="0"/>
          </a:p>
        </p:txBody>
      </p:sp>
    </p:spTree>
    <p:extLst>
      <p:ext uri="{BB962C8B-B14F-4D97-AF65-F5344CB8AC3E}">
        <p14:creationId xmlns:p14="http://schemas.microsoft.com/office/powerpoint/2010/main" val="151904321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IQ" sz="6000" dirty="0" smtClean="0"/>
              <a:t>الذاكرة </a:t>
            </a:r>
            <a:endParaRPr lang="ar-IQ" dirty="0"/>
          </a:p>
        </p:txBody>
      </p:sp>
      <p:sp>
        <p:nvSpPr>
          <p:cNvPr id="3" name="عنصر نائب للمحتوى 2"/>
          <p:cNvSpPr>
            <a:spLocks noGrp="1"/>
          </p:cNvSpPr>
          <p:nvPr>
            <p:ph idx="1"/>
          </p:nvPr>
        </p:nvSpPr>
        <p:spPr/>
        <p:txBody>
          <a:bodyPr>
            <a:normAutofit/>
          </a:bodyPr>
          <a:lstStyle/>
          <a:p>
            <a:pPr marL="0" indent="0" algn="r" rtl="1">
              <a:buNone/>
            </a:pPr>
            <a:r>
              <a:rPr lang="ar-SA" sz="4400" dirty="0"/>
              <a:t>العملية العقلية التي يتم بها تسجيل وحفظ واسترجاع الخبرة </a:t>
            </a:r>
            <a:r>
              <a:rPr lang="ar-SA" sz="4400" dirty="0" smtClean="0"/>
              <a:t>الماضية</a:t>
            </a:r>
            <a:endParaRPr lang="ar-IQ" sz="4400" dirty="0" smtClean="0"/>
          </a:p>
          <a:p>
            <a:pPr marL="0" indent="0" algn="r" rtl="1">
              <a:buNone/>
            </a:pPr>
            <a:endParaRPr lang="ar-IQ" sz="4400" dirty="0"/>
          </a:p>
          <a:p>
            <a:pPr marL="0" indent="0" algn="r" rtl="1">
              <a:buNone/>
            </a:pPr>
            <a:endParaRPr lang="ar-IQ" sz="4400" dirty="0"/>
          </a:p>
        </p:txBody>
      </p:sp>
    </p:spTree>
    <p:extLst>
      <p:ext uri="{BB962C8B-B14F-4D97-AF65-F5344CB8AC3E}">
        <p14:creationId xmlns:p14="http://schemas.microsoft.com/office/powerpoint/2010/main" val="265792862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عنصر نائب للمحتوى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95536" y="404664"/>
            <a:ext cx="8280920" cy="6048671"/>
          </a:xfrm>
        </p:spPr>
      </p:pic>
    </p:spTree>
    <p:extLst>
      <p:ext uri="{BB962C8B-B14F-4D97-AF65-F5344CB8AC3E}">
        <p14:creationId xmlns:p14="http://schemas.microsoft.com/office/powerpoint/2010/main" val="165757533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95536" y="1124744"/>
            <a:ext cx="8280920" cy="5001419"/>
          </a:xfrm>
        </p:spPr>
        <p:txBody>
          <a:bodyPr>
            <a:normAutofit lnSpcReduction="10000"/>
          </a:bodyPr>
          <a:lstStyle/>
          <a:p>
            <a:pPr algn="just" rtl="1">
              <a:buClr>
                <a:schemeClr val="accent1">
                  <a:lumMod val="50000"/>
                </a:schemeClr>
              </a:buClr>
              <a:buFont typeface="Wingdings" panose="05000000000000000000" pitchFamily="2" charset="2"/>
              <a:buChar char="v"/>
            </a:pPr>
            <a:r>
              <a:rPr lang="ar-SA" sz="3600" dirty="0" smtClean="0">
                <a:solidFill>
                  <a:schemeClr val="tx1"/>
                </a:solidFill>
              </a:rPr>
              <a:t>الذاكرة </a:t>
            </a:r>
            <a:r>
              <a:rPr lang="ar-SA" sz="3600" dirty="0">
                <a:solidFill>
                  <a:schemeClr val="tx1"/>
                </a:solidFill>
              </a:rPr>
              <a:t>شرط أساسي للحياة النفسية، وحجر الزاوية للنمو النفسي، بدونها يدرك الفرد الإحساسات التي تتكرر عليه، كما أدركها في المرة الأولى وبذلك لا يحدث </a:t>
            </a:r>
            <a:r>
              <a:rPr lang="ar-SA" sz="3600" dirty="0" smtClean="0">
                <a:solidFill>
                  <a:schemeClr val="tx1"/>
                </a:solidFill>
              </a:rPr>
              <a:t>تعلم </a:t>
            </a:r>
            <a:endParaRPr lang="en-US" sz="3600" dirty="0" smtClean="0">
              <a:solidFill>
                <a:schemeClr val="tx1"/>
              </a:solidFill>
            </a:endParaRPr>
          </a:p>
          <a:p>
            <a:pPr algn="just" rtl="1">
              <a:buClr>
                <a:schemeClr val="accent1">
                  <a:lumMod val="50000"/>
                </a:schemeClr>
              </a:buClr>
              <a:buFont typeface="Wingdings" panose="05000000000000000000" pitchFamily="2" charset="2"/>
              <a:buChar char="v"/>
            </a:pPr>
            <a:r>
              <a:rPr lang="ar-SA" sz="3600" dirty="0" smtClean="0">
                <a:solidFill>
                  <a:schemeClr val="tx1"/>
                </a:solidFill>
              </a:rPr>
              <a:t>بدون </a:t>
            </a:r>
            <a:r>
              <a:rPr lang="ar-SA" sz="3600" dirty="0">
                <a:solidFill>
                  <a:schemeClr val="tx1"/>
                </a:solidFill>
              </a:rPr>
              <a:t>الذاكرة لا يمكن للفرد أن يخطط للمستقبل استناداً على الخبرة الماضية</a:t>
            </a:r>
            <a:r>
              <a:rPr lang="ar-SA" sz="3600" dirty="0" smtClean="0">
                <a:solidFill>
                  <a:schemeClr val="tx1"/>
                </a:solidFill>
              </a:rPr>
              <a:t>.</a:t>
            </a:r>
            <a:endParaRPr lang="ar-IQ" sz="3600" dirty="0" smtClean="0">
              <a:solidFill>
                <a:schemeClr val="tx1"/>
              </a:solidFill>
            </a:endParaRPr>
          </a:p>
          <a:p>
            <a:pPr algn="just" rtl="1">
              <a:buClr>
                <a:schemeClr val="accent1">
                  <a:lumMod val="50000"/>
                </a:schemeClr>
              </a:buClr>
              <a:buFont typeface="Wingdings" panose="05000000000000000000" pitchFamily="2" charset="2"/>
              <a:buChar char="v"/>
            </a:pPr>
            <a:r>
              <a:rPr lang="ar-SA" sz="3600" dirty="0">
                <a:solidFill>
                  <a:schemeClr val="tx1"/>
                </a:solidFill>
              </a:rPr>
              <a:t>أن للذاكرة أثر عميق في الحياة النفسية للإنسان، فلولا الذاكرة لما تكونت الشخصية ولا تم الإدراك ولا اكتساب </a:t>
            </a:r>
            <a:r>
              <a:rPr lang="ar-SA" sz="3600" dirty="0" smtClean="0">
                <a:solidFill>
                  <a:schemeClr val="tx1"/>
                </a:solidFill>
              </a:rPr>
              <a:t>العادات</a:t>
            </a:r>
            <a:r>
              <a:rPr lang="en-US" sz="3600" dirty="0" smtClean="0"/>
              <a:t>.</a:t>
            </a:r>
            <a:endParaRPr lang="ar-IQ" sz="3600" dirty="0">
              <a:solidFill>
                <a:schemeClr val="tx1"/>
              </a:solidFill>
            </a:endParaRPr>
          </a:p>
        </p:txBody>
      </p:sp>
    </p:spTree>
    <p:extLst>
      <p:ext uri="{BB962C8B-B14F-4D97-AF65-F5344CB8AC3E}">
        <p14:creationId xmlns:p14="http://schemas.microsoft.com/office/powerpoint/2010/main" val="101702847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r" rtl="1"/>
            <a:r>
              <a:rPr lang="ar-SA" sz="5400" b="1" dirty="0"/>
              <a:t>أشكال </a:t>
            </a:r>
            <a:r>
              <a:rPr lang="ar-SA" sz="5400" b="1" dirty="0" smtClean="0"/>
              <a:t>الذاكرة</a:t>
            </a:r>
            <a:endParaRPr lang="ar-IQ" sz="5400" dirty="0"/>
          </a:p>
        </p:txBody>
      </p:sp>
      <p:sp>
        <p:nvSpPr>
          <p:cNvPr id="3" name="عنصر نائب للمحتوى 2"/>
          <p:cNvSpPr>
            <a:spLocks noGrp="1"/>
          </p:cNvSpPr>
          <p:nvPr>
            <p:ph idx="1"/>
          </p:nvPr>
        </p:nvSpPr>
        <p:spPr/>
        <p:txBody>
          <a:bodyPr>
            <a:normAutofit fontScale="92500"/>
          </a:bodyPr>
          <a:lstStyle/>
          <a:p>
            <a:pPr marL="0" indent="0" algn="just" rtl="1">
              <a:buNone/>
            </a:pPr>
            <a:r>
              <a:rPr lang="ar-SA" sz="4000" dirty="0"/>
              <a:t>هناك شكلين للذاكرة هما</a:t>
            </a:r>
            <a:r>
              <a:rPr lang="en-US" sz="4000" dirty="0"/>
              <a:t> </a:t>
            </a:r>
            <a:r>
              <a:rPr lang="ar-IQ" sz="4000" dirty="0" smtClean="0"/>
              <a:t> : </a:t>
            </a:r>
          </a:p>
          <a:p>
            <a:pPr marL="742950" indent="-742950" algn="just" rtl="1">
              <a:buFont typeface="+mj-lt"/>
              <a:buAutoNum type="arabicPeriod"/>
            </a:pPr>
            <a:r>
              <a:rPr lang="ar-IQ" sz="4000" b="1" dirty="0"/>
              <a:t>الأول دينامي </a:t>
            </a:r>
            <a:r>
              <a:rPr lang="ar-IQ" sz="4000" dirty="0" smtClean="0"/>
              <a:t>: </a:t>
            </a:r>
            <a:r>
              <a:rPr lang="ar-IQ" sz="4000" dirty="0"/>
              <a:t>وهو مؤلف من تيارات كهربائية عصبية أو </a:t>
            </a:r>
            <a:r>
              <a:rPr lang="ar-IQ" sz="4000" dirty="0" smtClean="0"/>
              <a:t>ترددات </a:t>
            </a:r>
            <a:r>
              <a:rPr lang="ar-IQ" sz="4000" dirty="0"/>
              <a:t>يشبه "السوفت وير في الكمبيوتر"</a:t>
            </a:r>
            <a:endParaRPr lang="ar-IQ" sz="4000" dirty="0" smtClean="0"/>
          </a:p>
          <a:p>
            <a:pPr marL="742950" indent="-742950" algn="just" rtl="1">
              <a:buFont typeface="+mj-lt"/>
              <a:buAutoNum type="arabicPeriod"/>
            </a:pPr>
            <a:r>
              <a:rPr lang="ar-IQ" sz="4000" b="1" dirty="0"/>
              <a:t>الثاني بنيوي </a:t>
            </a:r>
            <a:r>
              <a:rPr lang="ar-IQ" sz="4000" b="1" dirty="0" smtClean="0"/>
              <a:t>مادي </a:t>
            </a:r>
            <a:r>
              <a:rPr lang="ar-IQ" sz="4000" dirty="0" smtClean="0"/>
              <a:t>: </a:t>
            </a:r>
            <a:r>
              <a:rPr lang="ar-IQ" sz="4000" dirty="0"/>
              <a:t>مكون من الخلايا والمحاور والمشابك والمواد الفيزيائية والكيميائية </a:t>
            </a:r>
            <a:r>
              <a:rPr lang="ar-IQ" sz="4000" dirty="0" smtClean="0"/>
              <a:t>الدماغية </a:t>
            </a:r>
            <a:r>
              <a:rPr lang="ar-IQ" sz="4000" dirty="0"/>
              <a:t>يشبه " الهاردوير في الكمبيوتر "</a:t>
            </a:r>
          </a:p>
        </p:txBody>
      </p:sp>
    </p:spTree>
    <p:extLst>
      <p:ext uri="{BB962C8B-B14F-4D97-AF65-F5344CB8AC3E}">
        <p14:creationId xmlns:p14="http://schemas.microsoft.com/office/powerpoint/2010/main" val="298978304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852704"/>
          </a:xfrm>
        </p:spPr>
        <p:txBody>
          <a:bodyPr>
            <a:normAutofit/>
          </a:bodyPr>
          <a:lstStyle/>
          <a:p>
            <a:pPr algn="r" rtl="1"/>
            <a:r>
              <a:rPr lang="ar-IQ" sz="4400" b="1" dirty="0"/>
              <a:t>أنواع الذاكرة</a:t>
            </a:r>
            <a:endParaRPr lang="ar-IQ" sz="4400" dirty="0"/>
          </a:p>
        </p:txBody>
      </p:sp>
      <p:sp>
        <p:nvSpPr>
          <p:cNvPr id="3" name="عنصر نائب للمحتوى 2"/>
          <p:cNvSpPr>
            <a:spLocks noGrp="1"/>
          </p:cNvSpPr>
          <p:nvPr>
            <p:ph idx="1"/>
          </p:nvPr>
        </p:nvSpPr>
        <p:spPr>
          <a:xfrm>
            <a:off x="467544" y="1628800"/>
            <a:ext cx="8229600" cy="4389120"/>
          </a:xfrm>
        </p:spPr>
        <p:txBody>
          <a:bodyPr>
            <a:noAutofit/>
          </a:bodyPr>
          <a:lstStyle/>
          <a:p>
            <a:pPr marL="0" indent="0" algn="just" rtl="1">
              <a:buNone/>
            </a:pPr>
            <a:r>
              <a:rPr lang="ar-IQ" sz="3600" dirty="0"/>
              <a:t>أن أنواع الذاكرة تختلف باختلاف أسس التصنيف التي تم الاعتماد عليها، وأشهرها تقسيم </a:t>
            </a:r>
            <a:r>
              <a:rPr lang="en-US" sz="3600" dirty="0" err="1"/>
              <a:t>Shiffrin</a:t>
            </a:r>
            <a:r>
              <a:rPr lang="en-US" sz="3600" dirty="0"/>
              <a:t> &amp; Atkinson </a:t>
            </a:r>
            <a:r>
              <a:rPr lang="ar-IQ" sz="3600" dirty="0"/>
              <a:t>القائم على عمليات </a:t>
            </a:r>
            <a:r>
              <a:rPr lang="ar-IQ" sz="3600" dirty="0" smtClean="0"/>
              <a:t>التخزين : </a:t>
            </a:r>
          </a:p>
          <a:p>
            <a:pPr marL="514350" indent="-514350" algn="just" rtl="1">
              <a:buClr>
                <a:schemeClr val="accent1">
                  <a:lumMod val="50000"/>
                </a:schemeClr>
              </a:buClr>
              <a:buFont typeface="+mj-lt"/>
              <a:buAutoNum type="arabicPeriod"/>
            </a:pPr>
            <a:r>
              <a:rPr lang="ar-IQ" sz="3600" dirty="0"/>
              <a:t>الذاكرة </a:t>
            </a:r>
            <a:r>
              <a:rPr lang="ar-IQ" sz="3600" dirty="0" smtClean="0"/>
              <a:t>الحسية : </a:t>
            </a:r>
            <a:r>
              <a:rPr lang="ar-IQ" sz="3600" dirty="0"/>
              <a:t>تبقى فيها المثيرات جزءاً من الثانية أي حوالي </a:t>
            </a:r>
            <a:r>
              <a:rPr lang="ar-IQ" sz="3600" dirty="0" smtClean="0"/>
              <a:t>0.25 </a:t>
            </a:r>
          </a:p>
          <a:p>
            <a:pPr marL="742950" indent="-742950" algn="just" rtl="1">
              <a:buClr>
                <a:schemeClr val="accent1">
                  <a:lumMod val="50000"/>
                </a:schemeClr>
              </a:buClr>
              <a:buFont typeface="+mj-lt"/>
              <a:buAutoNum type="arabicPeriod"/>
            </a:pPr>
            <a:r>
              <a:rPr lang="ar-IQ" sz="3600" dirty="0"/>
              <a:t>قصيرة </a:t>
            </a:r>
            <a:r>
              <a:rPr lang="ar-IQ" sz="3600" dirty="0" smtClean="0"/>
              <a:t>المدى : </a:t>
            </a:r>
            <a:r>
              <a:rPr lang="ar-IQ" sz="3600" dirty="0"/>
              <a:t>تحتفظ بالمعلومات بين فترة من الثواني إلى عدد قليل من الدقائق</a:t>
            </a:r>
            <a:endParaRPr lang="ar-IQ" sz="3600" dirty="0" smtClean="0"/>
          </a:p>
          <a:p>
            <a:pPr marL="742950" indent="-742950" algn="just" rtl="1">
              <a:buClr>
                <a:schemeClr val="accent1">
                  <a:lumMod val="50000"/>
                </a:schemeClr>
              </a:buClr>
              <a:buFont typeface="+mj-lt"/>
              <a:buAutoNum type="arabicPeriod"/>
            </a:pPr>
            <a:r>
              <a:rPr lang="ar-IQ" sz="3600" dirty="0"/>
              <a:t>الذاكرة طويلة </a:t>
            </a:r>
            <a:r>
              <a:rPr lang="ar-IQ" sz="3600" dirty="0" smtClean="0"/>
              <a:t>المدى : </a:t>
            </a:r>
            <a:r>
              <a:rPr lang="ar-IQ" sz="3600" dirty="0"/>
              <a:t>المخزن الدائم للمعلومات</a:t>
            </a:r>
            <a:r>
              <a:rPr lang="ar-IQ" sz="3600" dirty="0" smtClean="0"/>
              <a:t> </a:t>
            </a:r>
            <a:endParaRPr lang="ar-IQ" sz="3600" dirty="0"/>
          </a:p>
        </p:txBody>
      </p:sp>
    </p:spTree>
    <p:extLst>
      <p:ext uri="{BB962C8B-B14F-4D97-AF65-F5344CB8AC3E}">
        <p14:creationId xmlns:p14="http://schemas.microsoft.com/office/powerpoint/2010/main" val="27387067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268760"/>
            <a:ext cx="8229600" cy="4857403"/>
          </a:xfrm>
        </p:spPr>
        <p:txBody>
          <a:bodyPr>
            <a:normAutofit/>
          </a:bodyPr>
          <a:lstStyle/>
          <a:p>
            <a:pPr marL="0" indent="0" algn="just" rtl="1">
              <a:buNone/>
            </a:pPr>
            <a:r>
              <a:rPr lang="ar-IQ" sz="4000" dirty="0"/>
              <a:t>أن أنواع الذاكرة يمكن أن يحدد على أساس </a:t>
            </a:r>
            <a:r>
              <a:rPr lang="ar-IQ" sz="4000" dirty="0">
                <a:solidFill>
                  <a:srgbClr val="FF0000"/>
                </a:solidFill>
              </a:rPr>
              <a:t>خصائص النشاط </a:t>
            </a:r>
            <a:r>
              <a:rPr lang="ar-IQ" sz="4000" dirty="0"/>
              <a:t>الذي تتحقق فيه العمليات العقلية المكونة للذاكرة وترتبط به وفقاً </a:t>
            </a:r>
            <a:r>
              <a:rPr lang="ar-IQ" sz="4000" dirty="0">
                <a:solidFill>
                  <a:srgbClr val="FF0000"/>
                </a:solidFill>
              </a:rPr>
              <a:t>لمحكات ثلاث</a:t>
            </a:r>
            <a:r>
              <a:rPr lang="ar-IQ" sz="4000" dirty="0"/>
              <a:t>:</a:t>
            </a:r>
            <a:endParaRPr lang="en-US" sz="4000" dirty="0"/>
          </a:p>
          <a:p>
            <a:pPr marL="0" indent="0" algn="just" rtl="1">
              <a:buNone/>
            </a:pPr>
            <a:r>
              <a:rPr lang="ar-IQ" sz="4000" dirty="0"/>
              <a:t>أولاً: طبيعة النشاط النفسي.</a:t>
            </a:r>
            <a:endParaRPr lang="en-US" sz="4000" dirty="0"/>
          </a:p>
          <a:p>
            <a:pPr marL="0" indent="0" algn="just" rtl="1">
              <a:buNone/>
            </a:pPr>
            <a:r>
              <a:rPr lang="ar-IQ" sz="4000" dirty="0"/>
              <a:t>ثانياً: أهداف النشاط.</a:t>
            </a:r>
            <a:endParaRPr lang="en-US" sz="4000" dirty="0"/>
          </a:p>
          <a:p>
            <a:pPr marL="0" indent="0" algn="just" rtl="1">
              <a:buNone/>
            </a:pPr>
            <a:r>
              <a:rPr lang="ar-IQ" sz="4000" dirty="0"/>
              <a:t>ثالثاً: استمرارية الاحتفاظ بمادة التذكر.</a:t>
            </a:r>
          </a:p>
        </p:txBody>
      </p:sp>
    </p:spTree>
    <p:extLst>
      <p:ext uri="{BB962C8B-B14F-4D97-AF65-F5344CB8AC3E}">
        <p14:creationId xmlns:p14="http://schemas.microsoft.com/office/powerpoint/2010/main" val="8869033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r" rtl="1"/>
            <a:r>
              <a:rPr lang="ar-IQ" b="1" dirty="0" smtClean="0"/>
              <a:t>أولا : طبيعة </a:t>
            </a:r>
            <a:r>
              <a:rPr lang="ar-IQ" b="1" dirty="0"/>
              <a:t>النشاط النفسي </a:t>
            </a:r>
            <a:endParaRPr lang="ar-IQ" dirty="0"/>
          </a:p>
        </p:txBody>
      </p:sp>
      <p:sp>
        <p:nvSpPr>
          <p:cNvPr id="3" name="عنصر نائب للمحتوى 2"/>
          <p:cNvSpPr>
            <a:spLocks noGrp="1"/>
          </p:cNvSpPr>
          <p:nvPr>
            <p:ph idx="1"/>
          </p:nvPr>
        </p:nvSpPr>
        <p:spPr/>
        <p:txBody>
          <a:bodyPr>
            <a:noAutofit/>
          </a:bodyPr>
          <a:lstStyle/>
          <a:p>
            <a:pPr marL="0" indent="0" algn="just" rtl="1">
              <a:buNone/>
            </a:pPr>
            <a:r>
              <a:rPr lang="ar-IQ" dirty="0"/>
              <a:t>ويمكن تقسيم الذاكرة هنا إلى الأنواع الرئيسة التالية:</a:t>
            </a:r>
            <a:endParaRPr lang="en-US" dirty="0"/>
          </a:p>
          <a:p>
            <a:pPr marL="514350" indent="-514350" algn="just" rtl="1">
              <a:buAutoNum type="arabicPeriod"/>
            </a:pPr>
            <a:r>
              <a:rPr lang="ar-IQ" b="1" dirty="0" smtClean="0"/>
              <a:t>الذاكرة </a:t>
            </a:r>
            <a:r>
              <a:rPr lang="ar-IQ" b="1" dirty="0"/>
              <a:t>الحسية </a:t>
            </a:r>
            <a:r>
              <a:rPr lang="ar-IQ" b="1" dirty="0" smtClean="0"/>
              <a:t>العيانية</a:t>
            </a:r>
          </a:p>
          <a:p>
            <a:pPr marL="0" indent="0" algn="just" rtl="1">
              <a:buNone/>
            </a:pPr>
            <a:r>
              <a:rPr lang="ar-IQ" dirty="0"/>
              <a:t>وهي المخزن الحسي أو المسجل الحسي وتختص بحمل المعلومات في صيغة خام غير معالجة نسبيا لفترة قصيرة جدا من الزمن بعد اختفاء الصورة التي يكون عليها المثير . </a:t>
            </a:r>
            <a:endParaRPr lang="ar-IQ" dirty="0" smtClean="0"/>
          </a:p>
          <a:p>
            <a:pPr marL="0" indent="0" algn="just" rtl="1">
              <a:buNone/>
            </a:pPr>
            <a:r>
              <a:rPr lang="ar-IQ" dirty="0" smtClean="0"/>
              <a:t>أن </a:t>
            </a:r>
            <a:r>
              <a:rPr lang="ar-IQ" dirty="0"/>
              <a:t>أهم وظائف الذاكرة الحسية تنحصر في نقل صورة العالم الخارجي بدرجة عالية من الدقة والكمال كما تستقبلها حواس الإنسان ومدة بقاء هذه الصورة في العادة تمتد بين 0.01 – 0.05 من الثانية .</a:t>
            </a:r>
          </a:p>
        </p:txBody>
      </p:sp>
    </p:spTree>
    <p:extLst>
      <p:ext uri="{BB962C8B-B14F-4D97-AF65-F5344CB8AC3E}">
        <p14:creationId xmlns:p14="http://schemas.microsoft.com/office/powerpoint/2010/main" val="31820803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692696"/>
            <a:ext cx="8229600" cy="5433467"/>
          </a:xfrm>
        </p:spPr>
        <p:txBody>
          <a:bodyPr>
            <a:noAutofit/>
          </a:bodyPr>
          <a:lstStyle/>
          <a:p>
            <a:pPr marL="0" indent="0" algn="just" rtl="1">
              <a:buNone/>
            </a:pPr>
            <a:r>
              <a:rPr lang="ar-IQ" sz="4000" dirty="0" smtClean="0"/>
              <a:t>2</a:t>
            </a:r>
            <a:r>
              <a:rPr lang="ar-SA" sz="4000" b="1" dirty="0" smtClean="0"/>
              <a:t>- </a:t>
            </a:r>
            <a:r>
              <a:rPr lang="ar-SA" sz="4000" b="1" dirty="0"/>
              <a:t>الذاكرة اللفظية المنطقية</a:t>
            </a:r>
            <a:r>
              <a:rPr lang="en-US" sz="4000" b="1" dirty="0"/>
              <a:t>: </a:t>
            </a:r>
            <a:r>
              <a:rPr lang="ar-IQ" sz="4000" b="1" dirty="0"/>
              <a:t>  </a:t>
            </a:r>
            <a:endParaRPr lang="en-US" sz="4000" b="1" dirty="0"/>
          </a:p>
          <a:p>
            <a:pPr marL="0" indent="0" algn="just" rtl="1">
              <a:buNone/>
            </a:pPr>
            <a:r>
              <a:rPr lang="ar-SA" sz="4000" dirty="0"/>
              <a:t>ومضمونها هي الأفكار عن جوهر الأشياء وظواهرها لكن الفكرة لا توجد بدون لغة، وإنما تتجسد الفكرة في كلمة أو رمز لتعبر عن معاني معينة ولهذا يطلق على هذا النوع من الذاكرة </a:t>
            </a:r>
            <a:r>
              <a:rPr lang="ar-SA" sz="4000" b="1" dirty="0">
                <a:solidFill>
                  <a:srgbClr val="FF0000"/>
                </a:solidFill>
              </a:rPr>
              <a:t>ذاكرة المعاني</a:t>
            </a:r>
            <a:r>
              <a:rPr lang="ar-SA" sz="4000" dirty="0"/>
              <a:t> حيث تكون غنية بنظام المفاهيم التي تجرد علاقات منطقية بين الظواهر أو الأشياء، وهي تثرى باستيعاب الفرد للمعلومات في عملية التعلم . </a:t>
            </a:r>
            <a:endParaRPr lang="en-US" sz="4000" dirty="0"/>
          </a:p>
          <a:p>
            <a:pPr marL="0" indent="0" algn="just" rtl="1">
              <a:buNone/>
            </a:pPr>
            <a:endParaRPr lang="ar-IQ" sz="4000" dirty="0"/>
          </a:p>
        </p:txBody>
      </p:sp>
    </p:spTree>
    <p:extLst>
      <p:ext uri="{BB962C8B-B14F-4D97-AF65-F5344CB8AC3E}">
        <p14:creationId xmlns:p14="http://schemas.microsoft.com/office/powerpoint/2010/main" val="11627139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836712"/>
            <a:ext cx="8229600" cy="5289451"/>
          </a:xfrm>
        </p:spPr>
        <p:txBody>
          <a:bodyPr>
            <a:noAutofit/>
          </a:bodyPr>
          <a:lstStyle/>
          <a:p>
            <a:pPr marL="0" indent="0" algn="just" rtl="1">
              <a:buNone/>
            </a:pPr>
            <a:r>
              <a:rPr lang="ar-IQ" sz="3600" b="1" dirty="0" smtClean="0"/>
              <a:t>3- </a:t>
            </a:r>
            <a:r>
              <a:rPr lang="ar-SA" sz="3600" b="1" dirty="0"/>
              <a:t>الذاكرة </a:t>
            </a:r>
            <a:r>
              <a:rPr lang="ar-SA" sz="3600" b="1" dirty="0" smtClean="0"/>
              <a:t>الحركية</a:t>
            </a:r>
            <a:r>
              <a:rPr lang="en-US" sz="3600" b="1" dirty="0" smtClean="0"/>
              <a:t> :</a:t>
            </a:r>
            <a:endParaRPr lang="en-US" sz="3600" b="1" dirty="0"/>
          </a:p>
          <a:p>
            <a:pPr marL="0" indent="0" algn="just" rtl="1">
              <a:buNone/>
            </a:pPr>
            <a:r>
              <a:rPr lang="ar-SA" sz="3600" dirty="0"/>
              <a:t>ومضمونها اكتساب نماذج الحركة وحفظها </a:t>
            </a:r>
            <a:r>
              <a:rPr lang="ar-SA" sz="3600" dirty="0" smtClean="0"/>
              <a:t>واستدعائها</a:t>
            </a:r>
            <a:r>
              <a:rPr lang="en-US" sz="3600" dirty="0"/>
              <a:t> </a:t>
            </a:r>
            <a:r>
              <a:rPr lang="ar-SA" sz="3600" dirty="0" smtClean="0"/>
              <a:t>التصورات </a:t>
            </a:r>
            <a:r>
              <a:rPr lang="ar-SA" sz="3600" dirty="0"/>
              <a:t>العضلية الحركة لشكل الحركة </a:t>
            </a:r>
            <a:r>
              <a:rPr lang="ar-IQ" sz="3600" dirty="0"/>
              <a:t>- </a:t>
            </a:r>
            <a:r>
              <a:rPr lang="ar-SA" sz="3600" dirty="0"/>
              <a:t>وسرعتها ومقدارها وسعتها وتتابعها و وتيرتها و </a:t>
            </a:r>
            <a:r>
              <a:rPr lang="ar-SA" sz="3600" dirty="0" smtClean="0"/>
              <a:t>إيقاعها </a:t>
            </a:r>
            <a:endParaRPr lang="en-US" sz="3600" dirty="0" smtClean="0"/>
          </a:p>
          <a:p>
            <a:pPr marL="0" indent="0" algn="just" rtl="1">
              <a:buNone/>
            </a:pPr>
            <a:r>
              <a:rPr lang="ar-SA" sz="3600" dirty="0" smtClean="0"/>
              <a:t>وتتضمن </a:t>
            </a:r>
            <a:r>
              <a:rPr lang="ar-SA" sz="3600" dirty="0"/>
              <a:t>هذه الذاكرة تخزين النماذج الحركية أو تسلسلها، والاحتفاظ بها وإعادتها، فالذاكرة الحركية تجعل من الممكن تنظيم الجسم لأداء سلسلة من الحركات بيسر وبشكل سريع</a:t>
            </a:r>
            <a:endParaRPr lang="ar-IQ" sz="3600" dirty="0"/>
          </a:p>
        </p:txBody>
      </p:sp>
    </p:spTree>
    <p:extLst>
      <p:ext uri="{BB962C8B-B14F-4D97-AF65-F5344CB8AC3E}">
        <p14:creationId xmlns:p14="http://schemas.microsoft.com/office/powerpoint/2010/main" val="361507409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تدفق">
  <a:themeElements>
    <a:clrScheme name="تدفق">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تدفق">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تدفق">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155</TotalTime>
  <Words>917</Words>
  <Application>Microsoft Office PowerPoint</Application>
  <PresentationFormat>عرض على الشاشة (3:4)‏</PresentationFormat>
  <Paragraphs>69</Paragraphs>
  <Slides>20</Slides>
  <Notes>0</Notes>
  <HiddenSlides>0</HiddenSlides>
  <MMClips>0</MMClips>
  <ScaleCrop>false</ScaleCrop>
  <HeadingPairs>
    <vt:vector size="4" baseType="variant">
      <vt:variant>
        <vt:lpstr>نسق</vt:lpstr>
      </vt:variant>
      <vt:variant>
        <vt:i4>1</vt:i4>
      </vt:variant>
      <vt:variant>
        <vt:lpstr>عناوين الشرائح</vt:lpstr>
      </vt:variant>
      <vt:variant>
        <vt:i4>20</vt:i4>
      </vt:variant>
    </vt:vector>
  </HeadingPairs>
  <TitlesOfParts>
    <vt:vector size="21" baseType="lpstr">
      <vt:lpstr>تدفق</vt:lpstr>
      <vt:lpstr>الذاكرة والنسيان</vt:lpstr>
      <vt:lpstr>الذاكرة </vt:lpstr>
      <vt:lpstr>عرض تقديمي في PowerPoint</vt:lpstr>
      <vt:lpstr>أشكال الذاكرة</vt:lpstr>
      <vt:lpstr>أنواع الذاكرة</vt:lpstr>
      <vt:lpstr>عرض تقديمي في PowerPoint</vt:lpstr>
      <vt:lpstr>أولا : طبيعة النشاط النفسي </vt:lpstr>
      <vt:lpstr>عرض تقديمي في PowerPoint</vt:lpstr>
      <vt:lpstr>عرض تقديمي في PowerPoint</vt:lpstr>
      <vt:lpstr>عرض تقديمي في PowerPoint</vt:lpstr>
      <vt:lpstr>ثانياً: أهداف النشاط </vt:lpstr>
      <vt:lpstr>عرض تقديمي في PowerPoint</vt:lpstr>
      <vt:lpstr>ثالثاً: استمرارية الاحتفاظ بمادة التذكر</vt:lpstr>
      <vt:lpstr>عرض تقديمي في PowerPoint</vt:lpstr>
      <vt:lpstr>عرض تقديمي في PowerPoint</vt:lpstr>
      <vt:lpstr>عرض تقديمي في PowerPoint</vt:lpstr>
      <vt:lpstr>النسيان</vt:lpstr>
      <vt:lpstr>العوامل المؤثرة على النسيان</vt:lpstr>
      <vt:lpstr>النسيان المرتبط بعمليات الذاكرة</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الذاكرة والنسيان</dc:title>
  <dc:creator>محمد</dc:creator>
  <cp:lastModifiedBy>Maher</cp:lastModifiedBy>
  <cp:revision>16</cp:revision>
  <dcterms:created xsi:type="dcterms:W3CDTF">2018-04-22T18:45:08Z</dcterms:created>
  <dcterms:modified xsi:type="dcterms:W3CDTF">2024-03-03T18:25:03Z</dcterms:modified>
</cp:coreProperties>
</file>