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extLst/>
          </a:lstStyle>
          <a:p>
            <a:fld id="{1B8ABB09-4A1D-463E-8065-109CC2B7EFAA}" type="datetimeFigureOut">
              <a:rPr lang="ar-SA" smtClean="0"/>
              <a:t>02/08/1445</a:t>
            </a:fld>
            <a:endParaRPr lang="ar-SA"/>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B34F065-1154-456A-91E3-76DE8E75E17B}" type="slidenum">
              <a:rPr lang="ar-SA" smtClean="0"/>
              <a:t>‹#›</a:t>
            </a:fld>
            <a:endParaRPr lang="ar-SA"/>
          </a:p>
        </p:txBody>
      </p:sp>
      <p:sp>
        <p:nvSpPr>
          <p:cNvPr id="12" name="عنصر نائب للتذييل 11"/>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extLst/>
          </a:lstStyle>
          <a:p>
            <a:fld id="{1B8ABB09-4A1D-463E-8065-109CC2B7EFAA}" type="datetimeFigureOut">
              <a:rPr lang="ar-SA" smtClean="0"/>
              <a:t>02/08/1445</a:t>
            </a:fld>
            <a:endParaRPr lang="ar-SA"/>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B34F065-1154-456A-91E3-76DE8E75E17B}" type="slidenum">
              <a:rPr lang="ar-SA" smtClean="0"/>
              <a:t>‹#›</a:t>
            </a:fld>
            <a:endParaRPr lang="ar-SA"/>
          </a:p>
        </p:txBody>
      </p:sp>
      <p:sp>
        <p:nvSpPr>
          <p:cNvPr id="10" name="عنصر نائب للتذييل 9"/>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a:xfrm>
            <a:off x="8641080" y="6514568"/>
            <a:ext cx="464288" cy="274320"/>
          </a:xfrm>
        </p:spPr>
        <p:txBody>
          <a:bodyPr/>
          <a:lstStyle>
            <a:extLst/>
          </a:lstStyle>
          <a:p>
            <a:fld id="{0B34F065-1154-456A-91E3-76DE8E75E17B}" type="slidenum">
              <a:rPr lang="ar-SA" smtClean="0"/>
              <a:t>‹#›</a:t>
            </a:fld>
            <a:endParaRPr lang="ar-SA"/>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02/08/1445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a:xfrm>
            <a:off x="8641080" y="6514568"/>
            <a:ext cx="464288" cy="274320"/>
          </a:xfrm>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02/08/1445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extLst/>
          </a:lstStyle>
          <a:p>
            <a:fld id="{1B8ABB09-4A1D-463E-8065-109CC2B7EFAA}" type="datetimeFigureOut">
              <a:rPr lang="ar-SA" smtClean="0"/>
              <a:t>02/08/1445</a:t>
            </a:fld>
            <a:endParaRPr lang="ar-SA"/>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B34F065-1154-456A-91E3-76DE8E75E17B}" type="slidenum">
              <a:rPr lang="ar-SA" smtClean="0"/>
              <a:t>‹#›</a:t>
            </a:fld>
            <a:endParaRPr lang="ar-SA"/>
          </a:p>
        </p:txBody>
      </p:sp>
      <p:sp>
        <p:nvSpPr>
          <p:cNvPr id="11" name="عنصر نائب للتذييل 10"/>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الأيقونة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extLst/>
          </a:lstStyle>
          <a:p>
            <a:fld id="{1B8ABB09-4A1D-463E-8065-109CC2B7EFAA}" type="datetimeFigureOut">
              <a:rPr lang="ar-SA" smtClean="0"/>
              <a:t>02/08/1445</a:t>
            </a:fld>
            <a:endParaRPr lang="ar-SA"/>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B34F065-1154-456A-91E3-76DE8E75E17B}" type="slidenum">
              <a:rPr lang="ar-SA" smtClean="0"/>
              <a:t>‹#›</a:t>
            </a:fld>
            <a:endParaRPr lang="ar-SA"/>
          </a:p>
        </p:txBody>
      </p:sp>
      <p:sp>
        <p:nvSpPr>
          <p:cNvPr id="10" name="عنصر نائب للتذييل 9"/>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SA"/>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B8ABB09-4A1D-463E-8065-109CC2B7EFAA}" type="datetimeFigureOut">
              <a:rPr lang="ar-SA" smtClean="0"/>
              <a:t>02/08/1445</a:t>
            </a:fld>
            <a:endParaRPr lang="ar-SA"/>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B34F065-1154-456A-91E3-76DE8E75E17B}" type="slidenum">
              <a:rPr lang="ar-SA" smtClean="0"/>
              <a:t>‹#›</a:t>
            </a:fld>
            <a:endParaRPr lang="ar-SA"/>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sz="8000" b="1" dirty="0">
                <a:solidFill>
                  <a:srgbClr val="FFFF00"/>
                </a:solidFill>
              </a:rPr>
              <a:t>السلوك</a:t>
            </a:r>
            <a:r>
              <a:rPr lang="en-US" dirty="0"/>
              <a:t/>
            </a:r>
            <a:br>
              <a:rPr lang="en-US" dirty="0"/>
            </a:br>
            <a:endParaRPr lang="ar-IQ" dirty="0"/>
          </a:p>
        </p:txBody>
      </p:sp>
      <p:sp>
        <p:nvSpPr>
          <p:cNvPr id="3" name="مربع نص 2"/>
          <p:cNvSpPr txBox="1"/>
          <p:nvPr/>
        </p:nvSpPr>
        <p:spPr>
          <a:xfrm>
            <a:off x="1835696" y="3645024"/>
            <a:ext cx="5544616" cy="1938992"/>
          </a:xfrm>
          <a:prstGeom prst="rect">
            <a:avLst/>
          </a:prstGeom>
          <a:noFill/>
        </p:spPr>
        <p:txBody>
          <a:bodyPr wrap="square" rtlCol="0">
            <a:spAutoFit/>
          </a:bodyPr>
          <a:lstStyle/>
          <a:p>
            <a:pPr algn="ctr"/>
            <a:r>
              <a:rPr lang="ar-SA" sz="6000" b="1" dirty="0" smtClean="0">
                <a:solidFill>
                  <a:srgbClr val="FFFF00"/>
                </a:solidFill>
                <a:cs typeface="+mj-cs"/>
              </a:rPr>
              <a:t>أستاذ المادة  </a:t>
            </a:r>
          </a:p>
          <a:p>
            <a:pPr algn="ctr"/>
            <a:r>
              <a:rPr lang="ar-SA" sz="6000" b="1" dirty="0" smtClean="0">
                <a:solidFill>
                  <a:srgbClr val="FFFF00"/>
                </a:solidFill>
                <a:cs typeface="+mj-cs"/>
              </a:rPr>
              <a:t>أ.م. </a:t>
            </a:r>
            <a:r>
              <a:rPr lang="ar-SA" sz="6000" b="1" dirty="0" smtClean="0">
                <a:solidFill>
                  <a:srgbClr val="FFFF00"/>
                </a:solidFill>
                <a:cs typeface="+mj-cs"/>
              </a:rPr>
              <a:t>محمد فاضل علي </a:t>
            </a:r>
            <a:endParaRPr lang="en-US" sz="6000" b="1" dirty="0">
              <a:solidFill>
                <a:srgbClr val="FFFF00"/>
              </a:solidFill>
              <a:cs typeface="+mj-cs"/>
            </a:endParaRPr>
          </a:p>
        </p:txBody>
      </p:sp>
    </p:spTree>
    <p:extLst>
      <p:ext uri="{BB962C8B-B14F-4D97-AF65-F5344CB8AC3E}">
        <p14:creationId xmlns:p14="http://schemas.microsoft.com/office/powerpoint/2010/main" val="134267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29600" cy="1143000"/>
          </a:xfrm>
        </p:spPr>
        <p:txBody>
          <a:bodyPr>
            <a:noAutofit/>
          </a:bodyPr>
          <a:lstStyle/>
          <a:p>
            <a:pPr algn="ctr"/>
            <a:r>
              <a:rPr lang="ar-IQ" sz="4800" b="1" dirty="0">
                <a:solidFill>
                  <a:srgbClr val="FFFF00"/>
                </a:solidFill>
              </a:rPr>
              <a:t>سببية </a:t>
            </a:r>
            <a:r>
              <a:rPr lang="ar-IQ" sz="4800" b="1" dirty="0" smtClean="0">
                <a:solidFill>
                  <a:srgbClr val="FFFF00"/>
                </a:solidFill>
              </a:rPr>
              <a:t>السلوك</a:t>
            </a:r>
            <a:endParaRPr lang="ar-IQ" sz="4800" dirty="0">
              <a:solidFill>
                <a:srgbClr val="FFFF00"/>
              </a:solidFill>
            </a:endParaRPr>
          </a:p>
        </p:txBody>
      </p:sp>
      <p:sp>
        <p:nvSpPr>
          <p:cNvPr id="3" name="عنصر نائب للمحتوى 2"/>
          <p:cNvSpPr>
            <a:spLocks noGrp="1"/>
          </p:cNvSpPr>
          <p:nvPr>
            <p:ph idx="1"/>
          </p:nvPr>
        </p:nvSpPr>
        <p:spPr>
          <a:xfrm>
            <a:off x="457200" y="1484784"/>
            <a:ext cx="8229600" cy="4641379"/>
          </a:xfrm>
        </p:spPr>
        <p:txBody>
          <a:bodyPr>
            <a:noAutofit/>
          </a:bodyPr>
          <a:lstStyle/>
          <a:p>
            <a:pPr marL="514350" indent="-514350" algn="just">
              <a:buAutoNum type="arabicPeriod"/>
            </a:pPr>
            <a:r>
              <a:rPr lang="ar-IQ" sz="3600" b="1" dirty="0" smtClean="0">
                <a:solidFill>
                  <a:srgbClr val="FFFF00"/>
                </a:solidFill>
              </a:rPr>
              <a:t>وضع التحفيز </a:t>
            </a:r>
            <a:r>
              <a:rPr lang="ar-IQ" sz="3600" dirty="0" smtClean="0"/>
              <a:t>: </a:t>
            </a:r>
            <a:r>
              <a:rPr lang="ar-IQ" sz="3600" dirty="0"/>
              <a:t>يمكن إنشاء الحافز من خلال </a:t>
            </a:r>
            <a:r>
              <a:rPr lang="ar-IQ" sz="3600" dirty="0" smtClean="0"/>
              <a:t>الضوء، الصوت، </a:t>
            </a:r>
            <a:r>
              <a:rPr lang="ar-IQ" sz="3600" dirty="0"/>
              <a:t>الروتين </a:t>
            </a:r>
            <a:r>
              <a:rPr lang="ar-IQ" sz="3600" dirty="0" smtClean="0"/>
              <a:t>الوظيفي، </a:t>
            </a:r>
            <a:r>
              <a:rPr lang="ar-IQ" sz="3600" dirty="0"/>
              <a:t>عمل الأشخاص الآخرين وأي جانب من جوانب البيئة التي يكون فيها الشخص حساساً</a:t>
            </a:r>
            <a:r>
              <a:rPr lang="ar-IQ" sz="3600" dirty="0" smtClean="0"/>
              <a:t>.</a:t>
            </a:r>
            <a:endParaRPr lang="en-US" sz="3600" dirty="0"/>
          </a:p>
          <a:p>
            <a:pPr marL="0" indent="0" algn="just">
              <a:buNone/>
            </a:pPr>
            <a:r>
              <a:rPr lang="ar-IQ" sz="3600" dirty="0"/>
              <a:t>2. </a:t>
            </a:r>
            <a:r>
              <a:rPr lang="ar-IQ" sz="3600" b="1" dirty="0">
                <a:solidFill>
                  <a:srgbClr val="FFFF00"/>
                </a:solidFill>
              </a:rPr>
              <a:t>الكائن </a:t>
            </a:r>
            <a:r>
              <a:rPr lang="ar-IQ" sz="3600" b="1" dirty="0" smtClean="0">
                <a:solidFill>
                  <a:srgbClr val="FFFF00"/>
                </a:solidFill>
              </a:rPr>
              <a:t>الحي </a:t>
            </a:r>
            <a:r>
              <a:rPr lang="ar-IQ" sz="3600" dirty="0" smtClean="0"/>
              <a:t>: </a:t>
            </a:r>
            <a:r>
              <a:rPr lang="ar-IQ" sz="3600" dirty="0"/>
              <a:t>عندما تواجه حالة التحفيز من قبل شخص ثم يبدأ رد فعله ككائن حي تلقائيا. قد يكون من خلال الوراثة ، والنضج ، والاحتياجات البيولوجية والعديد من التعلم مثل المعرفة والمهارات والمواقف </a:t>
            </a:r>
            <a:r>
              <a:rPr lang="ar-IQ" sz="3600" dirty="0" smtClean="0"/>
              <a:t>والقيم و الاحتياجات.</a:t>
            </a:r>
            <a:endParaRPr lang="en-US" sz="3600" dirty="0"/>
          </a:p>
          <a:p>
            <a:pPr marL="0" indent="0" algn="just">
              <a:buNone/>
            </a:pPr>
            <a:endParaRPr lang="ar-IQ" sz="3600" dirty="0"/>
          </a:p>
        </p:txBody>
      </p:sp>
    </p:spTree>
    <p:extLst>
      <p:ext uri="{BB962C8B-B14F-4D97-AF65-F5344CB8AC3E}">
        <p14:creationId xmlns:p14="http://schemas.microsoft.com/office/powerpoint/2010/main" val="1400727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pPr marL="0" indent="0" algn="just">
              <a:buNone/>
            </a:pPr>
            <a:r>
              <a:rPr lang="ar-IQ" sz="3600" dirty="0"/>
              <a:t> 3</a:t>
            </a:r>
            <a:r>
              <a:rPr lang="ar-IQ" sz="3600" dirty="0" smtClean="0"/>
              <a:t>. </a:t>
            </a:r>
            <a:r>
              <a:rPr lang="ar-IQ" sz="3600" b="1" dirty="0" smtClean="0">
                <a:solidFill>
                  <a:srgbClr val="FFFF00"/>
                </a:solidFill>
              </a:rPr>
              <a:t>السلوك</a:t>
            </a:r>
            <a:r>
              <a:rPr lang="ar-IQ" sz="3600" b="1" dirty="0" smtClean="0"/>
              <a:t> </a:t>
            </a:r>
            <a:r>
              <a:rPr lang="ar-IQ" sz="3600" dirty="0" smtClean="0"/>
              <a:t>: </a:t>
            </a:r>
            <a:r>
              <a:rPr lang="ar-IQ" sz="3600" dirty="0"/>
              <a:t>السلوك هو نتيجة لحالة التحفيز و التي تؤدي بالشخص ككائن حي للقيام بالفعل أو التصرف. قد يكون السلوك حركة الجسم ، الحديث ، تعبيرات الوجه ، الاستجابات العاطفية والتفكير</a:t>
            </a:r>
            <a:r>
              <a:rPr lang="ar-IQ" sz="3600" dirty="0" smtClean="0"/>
              <a:t>.</a:t>
            </a:r>
          </a:p>
          <a:p>
            <a:pPr marL="0" indent="0" algn="just">
              <a:buNone/>
            </a:pPr>
            <a:endParaRPr lang="en-US" sz="3600" dirty="0"/>
          </a:p>
          <a:p>
            <a:pPr marL="0" indent="0" algn="just">
              <a:buNone/>
            </a:pPr>
            <a:r>
              <a:rPr lang="ar-IQ" sz="3600" dirty="0"/>
              <a:t>4. </a:t>
            </a:r>
            <a:r>
              <a:rPr lang="ar-IQ" sz="3600" b="1" dirty="0" smtClean="0">
                <a:solidFill>
                  <a:srgbClr val="FFFF00"/>
                </a:solidFill>
              </a:rPr>
              <a:t>الإنجاز</a:t>
            </a:r>
            <a:r>
              <a:rPr lang="ar-IQ" sz="3600" b="1" dirty="0" smtClean="0"/>
              <a:t> </a:t>
            </a:r>
            <a:r>
              <a:rPr lang="ar-IQ" sz="3600" dirty="0" smtClean="0"/>
              <a:t>: </a:t>
            </a:r>
            <a:r>
              <a:rPr lang="ar-IQ" sz="3600" dirty="0"/>
              <a:t>آخر تسلسل هو الإنجاز. يحدث الإنجاز عندما تتغير حالة التحفيز. قد تشمل الإنجازات الإضافية البقاء ، والحوادث ، وجذب من الآخرين.</a:t>
            </a:r>
            <a:endParaRPr lang="en-US" sz="3600" dirty="0"/>
          </a:p>
          <a:p>
            <a:pPr marL="0" indent="0" algn="just">
              <a:buNone/>
            </a:pPr>
            <a:endParaRPr lang="ar-IQ" sz="3600" dirty="0"/>
          </a:p>
        </p:txBody>
      </p:sp>
    </p:spTree>
    <p:extLst>
      <p:ext uri="{BB962C8B-B14F-4D97-AF65-F5344CB8AC3E}">
        <p14:creationId xmlns:p14="http://schemas.microsoft.com/office/powerpoint/2010/main" val="1452754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5400" b="1" dirty="0">
                <a:solidFill>
                  <a:srgbClr val="FFFF00"/>
                </a:solidFill>
              </a:rPr>
              <a:t>السلوك </a:t>
            </a:r>
            <a:r>
              <a:rPr lang="ar-IQ" sz="5400" b="1" dirty="0" smtClean="0">
                <a:solidFill>
                  <a:srgbClr val="FFFF00"/>
                </a:solidFill>
              </a:rPr>
              <a:t>الصحي</a:t>
            </a:r>
            <a:endParaRPr lang="ar-IQ" sz="5400" dirty="0">
              <a:solidFill>
                <a:srgbClr val="FFFF00"/>
              </a:solidFill>
            </a:endParaRPr>
          </a:p>
        </p:txBody>
      </p:sp>
      <p:sp>
        <p:nvSpPr>
          <p:cNvPr id="3" name="عنصر نائب للمحتوى 2"/>
          <p:cNvSpPr>
            <a:spLocks noGrp="1"/>
          </p:cNvSpPr>
          <p:nvPr>
            <p:ph idx="1"/>
          </p:nvPr>
        </p:nvSpPr>
        <p:spPr/>
        <p:txBody>
          <a:bodyPr>
            <a:normAutofit/>
          </a:bodyPr>
          <a:lstStyle/>
          <a:p>
            <a:pPr marL="0" indent="0" algn="just">
              <a:buNone/>
            </a:pPr>
            <a:r>
              <a:rPr lang="ar-IQ" sz="4000" dirty="0"/>
              <a:t>يعتمد الاهتمام بالسلوكيات التي لها تأثيرات مهمة على صحتنا ورفاهنا على </a:t>
            </a:r>
            <a:r>
              <a:rPr lang="ar-IQ" sz="4000" dirty="0" smtClean="0"/>
              <a:t>افتراضين : </a:t>
            </a:r>
            <a:endParaRPr lang="en-US" sz="4000" dirty="0"/>
          </a:p>
          <a:p>
            <a:pPr marL="0" indent="0" algn="just">
              <a:buNone/>
            </a:pPr>
            <a:r>
              <a:rPr lang="ar-IQ" sz="4000" dirty="0"/>
              <a:t>(أ) أن نسبة كبيرة من </a:t>
            </a:r>
            <a:r>
              <a:rPr lang="ar-IQ" sz="4000" dirty="0" smtClean="0"/>
              <a:t>الوفيات </a:t>
            </a:r>
            <a:r>
              <a:rPr lang="ar-IQ" sz="4000" dirty="0"/>
              <a:t>ناتجة عن سلوك الأفراد.</a:t>
            </a:r>
            <a:endParaRPr lang="en-US" sz="4000" dirty="0"/>
          </a:p>
          <a:p>
            <a:pPr marL="0" indent="0" algn="just">
              <a:buNone/>
            </a:pPr>
            <a:r>
              <a:rPr lang="ar-IQ" sz="4000" dirty="0"/>
              <a:t>(ب) أن مثل هذا السلوك قابل للتعديل.</a:t>
            </a:r>
            <a:endParaRPr lang="en-US" sz="4000" dirty="0"/>
          </a:p>
          <a:p>
            <a:pPr marL="0" indent="0" algn="just">
              <a:buNone/>
            </a:pPr>
            <a:endParaRPr lang="ar-IQ" sz="4000" dirty="0"/>
          </a:p>
        </p:txBody>
      </p:sp>
    </p:spTree>
    <p:extLst>
      <p:ext uri="{BB962C8B-B14F-4D97-AF65-F5344CB8AC3E}">
        <p14:creationId xmlns:p14="http://schemas.microsoft.com/office/powerpoint/2010/main" val="1869222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pPr algn="just"/>
            <a:r>
              <a:rPr lang="ar-IQ" sz="3600" dirty="0"/>
              <a:t>يُعقد السلوك لممارسة تأثيره على الصحة بثلاث طرق أساسية عن طريق </a:t>
            </a:r>
            <a:r>
              <a:rPr lang="ar-IQ" sz="3600" b="1" dirty="0">
                <a:solidFill>
                  <a:srgbClr val="FFFF00"/>
                </a:solidFill>
              </a:rPr>
              <a:t>إنتاج تغييرات بيولوجية مباشرة </a:t>
            </a:r>
            <a:r>
              <a:rPr lang="ar-IQ" sz="3600" dirty="0"/>
              <a:t>، عن طريق </a:t>
            </a:r>
            <a:r>
              <a:rPr lang="ar-IQ" sz="3600" b="1" dirty="0">
                <a:solidFill>
                  <a:srgbClr val="FFFF00"/>
                </a:solidFill>
              </a:rPr>
              <a:t>تغيير حالة المخاطر الصحية أو الحماية </a:t>
            </a:r>
            <a:r>
              <a:rPr lang="ar-IQ" sz="3600" b="1" dirty="0"/>
              <a:t>ضدها </a:t>
            </a:r>
            <a:r>
              <a:rPr lang="ar-IQ" sz="3600" dirty="0"/>
              <a:t>، أو من خلال </a:t>
            </a:r>
            <a:r>
              <a:rPr lang="ar-IQ" sz="3600" b="1" dirty="0"/>
              <a:t>الوصول إلى </a:t>
            </a:r>
            <a:r>
              <a:rPr lang="ar-IQ" sz="3600" b="1" dirty="0">
                <a:solidFill>
                  <a:srgbClr val="FFFF00"/>
                </a:solidFill>
              </a:rPr>
              <a:t>الكشف المبكر </a:t>
            </a:r>
            <a:r>
              <a:rPr lang="ar-IQ" sz="3600" dirty="0">
                <a:solidFill>
                  <a:srgbClr val="FFFF00"/>
                </a:solidFill>
              </a:rPr>
              <a:t>عن المرض أو معالجته.</a:t>
            </a:r>
            <a:endParaRPr lang="en-US" sz="3600" dirty="0">
              <a:solidFill>
                <a:srgbClr val="FFFF00"/>
              </a:solidFill>
            </a:endParaRPr>
          </a:p>
          <a:p>
            <a:pPr algn="just"/>
            <a:endParaRPr lang="ar-IQ" sz="3600" dirty="0" smtClean="0"/>
          </a:p>
          <a:p>
            <a:pPr algn="just"/>
            <a:r>
              <a:rPr lang="ar-IQ" sz="3600" dirty="0"/>
              <a:t>تم تعريف </a:t>
            </a:r>
            <a:r>
              <a:rPr lang="ar-IQ" sz="3600" dirty="0">
                <a:solidFill>
                  <a:srgbClr val="FFFF00"/>
                </a:solidFill>
              </a:rPr>
              <a:t>السلوكيات الصحية </a:t>
            </a:r>
            <a:r>
              <a:rPr lang="ar-IQ" sz="3600" dirty="0"/>
              <a:t>على أنها أي نشاط تم القيام به لغرض الوقاية من المرض أو اكتشافه أو لتحسين الصحة والرفاهية</a:t>
            </a:r>
          </a:p>
        </p:txBody>
      </p:sp>
    </p:spTree>
    <p:extLst>
      <p:ext uri="{BB962C8B-B14F-4D97-AF65-F5344CB8AC3E}">
        <p14:creationId xmlns:p14="http://schemas.microsoft.com/office/powerpoint/2010/main" val="1955039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a:solidFill>
                  <a:srgbClr val="FFFF00"/>
                </a:solidFill>
              </a:rPr>
              <a:t>أنواع السلوكيات </a:t>
            </a:r>
            <a:r>
              <a:rPr lang="ar-IQ" b="1" dirty="0" smtClean="0">
                <a:solidFill>
                  <a:srgbClr val="FFFF00"/>
                </a:solidFill>
              </a:rPr>
              <a:t>الصحية</a:t>
            </a:r>
            <a:endParaRPr lang="ar-IQ" dirty="0">
              <a:solidFill>
                <a:srgbClr val="FFFF00"/>
              </a:solidFill>
            </a:endParaRPr>
          </a:p>
        </p:txBody>
      </p:sp>
      <p:sp>
        <p:nvSpPr>
          <p:cNvPr id="3" name="عنصر نائب للمحتوى 2"/>
          <p:cNvSpPr>
            <a:spLocks noGrp="1"/>
          </p:cNvSpPr>
          <p:nvPr>
            <p:ph idx="1"/>
          </p:nvPr>
        </p:nvSpPr>
        <p:spPr/>
        <p:txBody>
          <a:bodyPr>
            <a:normAutofit/>
          </a:bodyPr>
          <a:lstStyle/>
          <a:p>
            <a:pPr marL="514350" indent="-514350" algn="just">
              <a:buFont typeface="+mj-lt"/>
              <a:buAutoNum type="arabicPeriod"/>
            </a:pPr>
            <a:r>
              <a:rPr lang="ar-IQ" sz="4000" dirty="0"/>
              <a:t>عدم </a:t>
            </a:r>
            <a:r>
              <a:rPr lang="ar-IQ" sz="4000" dirty="0" smtClean="0"/>
              <a:t>التدخين </a:t>
            </a:r>
          </a:p>
          <a:p>
            <a:pPr marL="514350" indent="-514350" algn="just">
              <a:buFont typeface="+mj-lt"/>
              <a:buAutoNum type="arabicPeriod"/>
            </a:pPr>
            <a:r>
              <a:rPr lang="ar-IQ" sz="4000" dirty="0" smtClean="0"/>
              <a:t>عدم </a:t>
            </a:r>
            <a:r>
              <a:rPr lang="ar-IQ" sz="4000" dirty="0"/>
              <a:t>تناول الكحول </a:t>
            </a:r>
          </a:p>
          <a:p>
            <a:pPr marL="514350" indent="-514350" algn="just">
              <a:buFont typeface="+mj-lt"/>
              <a:buAutoNum type="arabicPeriod"/>
            </a:pPr>
            <a:r>
              <a:rPr lang="ar-IQ" sz="4000" dirty="0" smtClean="0"/>
              <a:t>النوم </a:t>
            </a:r>
            <a:r>
              <a:rPr lang="ar-IQ" sz="4000" dirty="0"/>
              <a:t>7 </a:t>
            </a:r>
            <a:r>
              <a:rPr lang="ar-IQ" sz="4000" dirty="0" smtClean="0"/>
              <a:t>– 8 ساعات </a:t>
            </a:r>
            <a:r>
              <a:rPr lang="ar-IQ" sz="4000" dirty="0"/>
              <a:t>في الليلة </a:t>
            </a:r>
          </a:p>
          <a:p>
            <a:pPr marL="514350" indent="-514350" algn="just">
              <a:buFont typeface="+mj-lt"/>
              <a:buAutoNum type="arabicPeriod"/>
            </a:pPr>
            <a:r>
              <a:rPr lang="ar-IQ" sz="4000" dirty="0" smtClean="0"/>
              <a:t>ممارسة </a:t>
            </a:r>
            <a:r>
              <a:rPr lang="ar-IQ" sz="4000" dirty="0"/>
              <a:t>الرياضة بانتظام </a:t>
            </a:r>
          </a:p>
          <a:p>
            <a:pPr marL="514350" indent="-514350" algn="just">
              <a:buFont typeface="+mj-lt"/>
              <a:buAutoNum type="arabicPeriod"/>
            </a:pPr>
            <a:r>
              <a:rPr lang="ar-IQ" sz="4000" dirty="0" smtClean="0"/>
              <a:t>الحفاظ </a:t>
            </a:r>
            <a:r>
              <a:rPr lang="ar-IQ" sz="4000" dirty="0"/>
              <a:t>على وزن الجسم </a:t>
            </a:r>
            <a:r>
              <a:rPr lang="ar-IQ" sz="4000" dirty="0" smtClean="0"/>
              <a:t>المرغوب </a:t>
            </a:r>
          </a:p>
          <a:p>
            <a:pPr marL="514350" indent="-514350" algn="just">
              <a:buFont typeface="+mj-lt"/>
              <a:buAutoNum type="arabicPeriod"/>
            </a:pPr>
            <a:r>
              <a:rPr lang="ar-IQ" sz="4000" dirty="0" smtClean="0"/>
              <a:t>تجنب </a:t>
            </a:r>
            <a:r>
              <a:rPr lang="ar-IQ" sz="4000" dirty="0"/>
              <a:t>الوجبات الخفيفة </a:t>
            </a:r>
          </a:p>
          <a:p>
            <a:pPr marL="514350" indent="-514350" algn="just">
              <a:buFont typeface="+mj-lt"/>
              <a:buAutoNum type="arabicPeriod"/>
            </a:pPr>
            <a:r>
              <a:rPr lang="ar-IQ" sz="4000" dirty="0" smtClean="0"/>
              <a:t>تناول </a:t>
            </a:r>
            <a:r>
              <a:rPr lang="ar-IQ" sz="4000" dirty="0"/>
              <a:t>وجبة الإفطار بانتظام</a:t>
            </a:r>
          </a:p>
        </p:txBody>
      </p:sp>
    </p:spTree>
    <p:extLst>
      <p:ext uri="{BB962C8B-B14F-4D97-AF65-F5344CB8AC3E}">
        <p14:creationId xmlns:p14="http://schemas.microsoft.com/office/powerpoint/2010/main" val="140399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algn="just"/>
            <a:r>
              <a:rPr lang="ar-IQ" sz="3600" dirty="0"/>
              <a:t>يمكن تعريف السلوك على أنه أفعال أو ردود أفعال الشخص استجابة لحالة التحفيز الخارجية أو الداخلية</a:t>
            </a:r>
            <a:r>
              <a:rPr lang="ar-IQ" sz="3600" dirty="0" smtClean="0"/>
              <a:t>.</a:t>
            </a:r>
          </a:p>
          <a:p>
            <a:pPr marL="0" indent="0" algn="just">
              <a:buNone/>
            </a:pPr>
            <a:endParaRPr lang="en-US" sz="3600" dirty="0"/>
          </a:p>
          <a:p>
            <a:pPr algn="just"/>
            <a:r>
              <a:rPr lang="ar-IQ" sz="3600" dirty="0"/>
              <a:t>نحن نتفهم السلوك عندما نعلم السبب الذي قاد اليه  أو هو  ما جعل الشخص يقوم بذلك. نحن نقيم السلوك عندما نوافق عليه أو لا نوافق عليه. كل من الفهم والتقييم هو رد فعل شائع يشارك فيه الفرد يوميًا</a:t>
            </a:r>
            <a:r>
              <a:rPr lang="ar-IQ" sz="3600" dirty="0" smtClean="0"/>
              <a:t>.</a:t>
            </a:r>
          </a:p>
          <a:p>
            <a:pPr algn="just"/>
            <a:endParaRPr lang="ar-IQ" sz="3600" dirty="0"/>
          </a:p>
          <a:p>
            <a:pPr algn="just"/>
            <a:r>
              <a:rPr lang="ar-IQ" sz="3600" dirty="0"/>
              <a:t>علم النفس هو علم نشاط الناس مما يؤدي إلى فهم طبيعة السلوك</a:t>
            </a:r>
            <a:endParaRPr lang="en-US" sz="3600" dirty="0"/>
          </a:p>
          <a:p>
            <a:pPr algn="just"/>
            <a:endParaRPr lang="ar-IQ" sz="3600" dirty="0"/>
          </a:p>
        </p:txBody>
      </p:sp>
    </p:spTree>
    <p:extLst>
      <p:ext uri="{BB962C8B-B14F-4D97-AF65-F5344CB8AC3E}">
        <p14:creationId xmlns:p14="http://schemas.microsoft.com/office/powerpoint/2010/main" val="63481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algn="just"/>
            <a:r>
              <a:rPr lang="ar-IQ" sz="3600" dirty="0"/>
              <a:t>السلوك هو دائما نتاج أمرين </a:t>
            </a:r>
            <a:r>
              <a:rPr lang="ar-IQ" sz="3600" dirty="0" smtClean="0"/>
              <a:t> </a:t>
            </a:r>
          </a:p>
          <a:p>
            <a:pPr marL="0" indent="0" algn="just">
              <a:buNone/>
            </a:pPr>
            <a:r>
              <a:rPr lang="ar-IQ" sz="3600" dirty="0" smtClean="0"/>
              <a:t>الاول </a:t>
            </a:r>
            <a:r>
              <a:rPr lang="ar-IQ" sz="3600" dirty="0"/>
              <a:t>- طبيعة الفرد أو الكائن الحي الذي يتصرف </a:t>
            </a:r>
            <a:endParaRPr lang="ar-IQ" sz="3600" dirty="0" smtClean="0"/>
          </a:p>
          <a:p>
            <a:pPr marL="0" indent="0" algn="just">
              <a:buNone/>
            </a:pPr>
            <a:r>
              <a:rPr lang="ar-IQ" sz="3600" dirty="0" smtClean="0"/>
              <a:t>الثاني -  </a:t>
            </a:r>
            <a:r>
              <a:rPr lang="ar-IQ" sz="3600" dirty="0"/>
              <a:t>طبيعة الحالة التي يجد فيها الفرد </a:t>
            </a:r>
            <a:r>
              <a:rPr lang="ar-IQ" sz="3600" dirty="0" smtClean="0"/>
              <a:t>نفسه</a:t>
            </a:r>
          </a:p>
          <a:p>
            <a:pPr marL="0" indent="0" algn="just">
              <a:buNone/>
            </a:pPr>
            <a:endParaRPr lang="en-US" sz="3600" dirty="0"/>
          </a:p>
          <a:p>
            <a:pPr algn="just"/>
            <a:r>
              <a:rPr lang="ar-IQ" sz="3600" dirty="0"/>
              <a:t>الوضع هو مصدر التحفيز و الكائن الحي هو دائمًا يقوم بالاستجابة للتحفيز من البيئة</a:t>
            </a:r>
            <a:r>
              <a:rPr lang="ar-IQ" sz="3600" dirty="0" smtClean="0"/>
              <a:t>.</a:t>
            </a:r>
          </a:p>
          <a:p>
            <a:pPr marL="0" indent="0" algn="just">
              <a:buNone/>
            </a:pPr>
            <a:endParaRPr lang="en-US" sz="3600" dirty="0"/>
          </a:p>
          <a:p>
            <a:pPr algn="just"/>
            <a:r>
              <a:rPr lang="ar-IQ" sz="3600" dirty="0"/>
              <a:t>ووفقًا لما ذكره كراودر "السلوك هو أي نشاط يمكن ملاحظته وتسجيله وقياسه ، وهذا يشمل ما تفعله الكائنات الحية - أي حركتها في الفضاء".</a:t>
            </a:r>
            <a:endParaRPr lang="en-US" sz="3600" dirty="0"/>
          </a:p>
          <a:p>
            <a:pPr algn="just"/>
            <a:endParaRPr lang="ar-IQ" sz="3600" dirty="0"/>
          </a:p>
        </p:txBody>
      </p:sp>
    </p:spTree>
    <p:extLst>
      <p:ext uri="{BB962C8B-B14F-4D97-AF65-F5344CB8AC3E}">
        <p14:creationId xmlns:p14="http://schemas.microsoft.com/office/powerpoint/2010/main" val="154599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algn="just"/>
            <a:r>
              <a:rPr lang="ar-IQ" sz="3600" dirty="0"/>
              <a:t>يقوم علماء النفس بتحليل السلوك من وجهتي نظر - </a:t>
            </a:r>
            <a:r>
              <a:rPr lang="en-US" sz="3600" dirty="0"/>
              <a:t>Overt &amp; Covert ، </a:t>
            </a:r>
            <a:r>
              <a:rPr lang="ar-IQ" sz="3600" dirty="0"/>
              <a:t>السلوك المرئي وما يحدث خارج الإنسان يسمى السلوك الصريح</a:t>
            </a:r>
            <a:r>
              <a:rPr lang="ar-IQ" sz="3600" dirty="0" smtClean="0"/>
              <a:t>.</a:t>
            </a:r>
          </a:p>
          <a:p>
            <a:pPr marL="0" indent="0" algn="just">
              <a:buNone/>
            </a:pPr>
            <a:endParaRPr lang="ar-IQ" sz="3600" dirty="0"/>
          </a:p>
          <a:p>
            <a:pPr algn="just"/>
            <a:r>
              <a:rPr lang="ar-IQ" sz="3600" dirty="0"/>
              <a:t>السلوك هو وظيفة الناس والبيئة. البيئة تخلق حالة التحفيز ، فمن الطبيعة البشرية الاستجابة لحالة التحفيز.</a:t>
            </a:r>
          </a:p>
          <a:p>
            <a:pPr algn="just"/>
            <a:endParaRPr lang="ar-IQ" sz="3600" dirty="0"/>
          </a:p>
        </p:txBody>
      </p:sp>
    </p:spTree>
    <p:extLst>
      <p:ext uri="{BB962C8B-B14F-4D97-AF65-F5344CB8AC3E}">
        <p14:creationId xmlns:p14="http://schemas.microsoft.com/office/powerpoint/2010/main" val="365431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4400" b="1" dirty="0">
                <a:solidFill>
                  <a:srgbClr val="FFFF00"/>
                </a:solidFill>
              </a:rPr>
              <a:t>تصنيف سلوك </a:t>
            </a:r>
            <a:r>
              <a:rPr lang="ar-IQ" sz="4400" b="1" dirty="0" smtClean="0">
                <a:solidFill>
                  <a:srgbClr val="FFFF00"/>
                </a:solidFill>
              </a:rPr>
              <a:t>الإنسان</a:t>
            </a:r>
            <a:endParaRPr lang="ar-IQ" sz="4400" dirty="0">
              <a:solidFill>
                <a:srgbClr val="FFFF00"/>
              </a:solidFill>
            </a:endParaRPr>
          </a:p>
        </p:txBody>
      </p:sp>
      <p:sp>
        <p:nvSpPr>
          <p:cNvPr id="3" name="عنصر نائب للمحتوى 2"/>
          <p:cNvSpPr>
            <a:spLocks noGrp="1"/>
          </p:cNvSpPr>
          <p:nvPr>
            <p:ph idx="1"/>
          </p:nvPr>
        </p:nvSpPr>
        <p:spPr>
          <a:xfrm>
            <a:off x="457200" y="1412776"/>
            <a:ext cx="8229600" cy="4713387"/>
          </a:xfrm>
        </p:spPr>
        <p:txBody>
          <a:bodyPr>
            <a:normAutofit/>
          </a:bodyPr>
          <a:lstStyle/>
          <a:p>
            <a:pPr marL="0" indent="0" algn="just">
              <a:buNone/>
            </a:pPr>
            <a:r>
              <a:rPr lang="ar-IQ" sz="3600" dirty="0"/>
              <a:t>لتحليل وقياس السلوك النفسي قام علماء النفس بتقسيم السلوك إلى فئات مختلفة:</a:t>
            </a:r>
            <a:endParaRPr lang="en-US" sz="3600" dirty="0"/>
          </a:p>
          <a:p>
            <a:pPr marL="0" indent="0" algn="just">
              <a:buNone/>
            </a:pPr>
            <a:r>
              <a:rPr lang="ar-IQ" sz="3600" dirty="0"/>
              <a:t>1</a:t>
            </a:r>
            <a:r>
              <a:rPr lang="ar-IQ" sz="3600" b="1" dirty="0">
                <a:solidFill>
                  <a:srgbClr val="FFC000"/>
                </a:solidFill>
              </a:rPr>
              <a:t>. السلوك </a:t>
            </a:r>
            <a:r>
              <a:rPr lang="ar-IQ" sz="3600" b="1" dirty="0" smtClean="0">
                <a:solidFill>
                  <a:srgbClr val="FFC000"/>
                </a:solidFill>
              </a:rPr>
              <a:t>الفطري والأخلاقي</a:t>
            </a:r>
            <a:r>
              <a:rPr lang="ar-IQ" sz="3600" b="1" dirty="0"/>
              <a:t>:</a:t>
            </a:r>
            <a:endParaRPr lang="en-US" sz="3600" dirty="0"/>
          </a:p>
          <a:p>
            <a:pPr marL="0" indent="0" algn="just">
              <a:buNone/>
            </a:pPr>
            <a:r>
              <a:rPr lang="ar-IQ" sz="3600" dirty="0"/>
              <a:t>السلوك الفطري : السلوك المفاجئ الذي يحدث بدون التفكير في شيء ما يسمى السلوك </a:t>
            </a:r>
            <a:r>
              <a:rPr lang="ar-IQ" sz="3600" dirty="0" smtClean="0"/>
              <a:t>الفطري .</a:t>
            </a:r>
            <a:endParaRPr lang="en-US" sz="3600" dirty="0"/>
          </a:p>
          <a:p>
            <a:pPr marL="0" indent="0" algn="just">
              <a:buNone/>
            </a:pPr>
            <a:r>
              <a:rPr lang="ar-IQ" sz="3600" dirty="0"/>
              <a:t>السلوك الأخلاقي: السلوك الأخلاقي هو عكس السلوك </a:t>
            </a:r>
            <a:r>
              <a:rPr lang="ar-IQ" sz="3600" dirty="0" smtClean="0"/>
              <a:t>الفطري. </a:t>
            </a:r>
            <a:r>
              <a:rPr lang="ar-IQ" sz="3600" dirty="0"/>
              <a:t>عندما يحدث السلوك البشري مع عملية التفكير يسمى السلوك الأخلاقي.</a:t>
            </a:r>
            <a:endParaRPr lang="en-US" sz="3600" dirty="0"/>
          </a:p>
          <a:p>
            <a:pPr marL="0" indent="0" algn="just">
              <a:buNone/>
            </a:pPr>
            <a:endParaRPr lang="ar-IQ" sz="3600" dirty="0"/>
          </a:p>
        </p:txBody>
      </p:sp>
    </p:spTree>
    <p:extLst>
      <p:ext uri="{BB962C8B-B14F-4D97-AF65-F5344CB8AC3E}">
        <p14:creationId xmlns:p14="http://schemas.microsoft.com/office/powerpoint/2010/main" val="3935399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buNone/>
            </a:pPr>
            <a:r>
              <a:rPr lang="ar-IQ" b="1" dirty="0"/>
              <a:t> </a:t>
            </a:r>
            <a:r>
              <a:rPr lang="ar-IQ" b="1" dirty="0" smtClean="0">
                <a:solidFill>
                  <a:srgbClr val="FFC000"/>
                </a:solidFill>
              </a:rPr>
              <a:t>2- السلوك </a:t>
            </a:r>
            <a:r>
              <a:rPr lang="ar-IQ" b="1" dirty="0">
                <a:solidFill>
                  <a:srgbClr val="FFC000"/>
                </a:solidFill>
              </a:rPr>
              <a:t>الصريح والسري</a:t>
            </a:r>
            <a:r>
              <a:rPr lang="ar-IQ" b="1" dirty="0"/>
              <a:t>:</a:t>
            </a:r>
            <a:endParaRPr lang="en-US" dirty="0"/>
          </a:p>
          <a:p>
            <a:pPr marL="0" indent="0">
              <a:buNone/>
            </a:pPr>
            <a:r>
              <a:rPr lang="ar-IQ" dirty="0"/>
              <a:t>السلوك الصريح: يسمى السلوك الظاهر وما يحدث خارج الإنسان بالسلوك </a:t>
            </a:r>
            <a:r>
              <a:rPr lang="ar-IQ" dirty="0" smtClean="0"/>
              <a:t>الصريح . </a:t>
            </a:r>
            <a:r>
              <a:rPr lang="ar-IQ" dirty="0"/>
              <a:t>السلوك السري: السلوك غير المرئي وما يحدث داخل الإنسان يسمى السلوك السري.</a:t>
            </a:r>
            <a:endParaRPr lang="en-US" dirty="0"/>
          </a:p>
          <a:p>
            <a:pPr marL="0" indent="0">
              <a:buNone/>
            </a:pPr>
            <a:endParaRPr lang="ar-IQ" dirty="0" smtClean="0"/>
          </a:p>
          <a:p>
            <a:pPr marL="0" indent="0">
              <a:buNone/>
            </a:pPr>
            <a:r>
              <a:rPr lang="ar-IQ" dirty="0"/>
              <a:t> </a:t>
            </a:r>
            <a:r>
              <a:rPr lang="ar-IQ" b="1" dirty="0" smtClean="0">
                <a:solidFill>
                  <a:srgbClr val="FFC000"/>
                </a:solidFill>
              </a:rPr>
              <a:t>3-  </a:t>
            </a:r>
            <a:r>
              <a:rPr lang="ar-IQ" b="1" dirty="0">
                <a:solidFill>
                  <a:srgbClr val="FFC000"/>
                </a:solidFill>
              </a:rPr>
              <a:t>السلوك الطوعي وغير الطوعي:</a:t>
            </a:r>
            <a:endParaRPr lang="en-US" dirty="0">
              <a:solidFill>
                <a:srgbClr val="FFC000"/>
              </a:solidFill>
            </a:endParaRPr>
          </a:p>
          <a:p>
            <a:pPr marL="0" indent="0">
              <a:buNone/>
            </a:pPr>
            <a:r>
              <a:rPr lang="ar-IQ" dirty="0"/>
              <a:t>السلوك الطوعي: السلوك الذي يعتمد على الرغبة البشرية يسمى السلوك الطوعي. البشر دائما يسيطر على السلوك الطوعي.</a:t>
            </a:r>
            <a:endParaRPr lang="en-US" dirty="0"/>
          </a:p>
          <a:p>
            <a:pPr marL="0" indent="0">
              <a:buNone/>
            </a:pPr>
            <a:r>
              <a:rPr lang="ar-IQ" dirty="0"/>
              <a:t>السلوك الغير طوعي : السلوك الذي يحدث بشكل طبيعي يسمى السلوك الغير طوعي.</a:t>
            </a:r>
            <a:endParaRPr lang="en-US" dirty="0"/>
          </a:p>
          <a:p>
            <a:pPr marL="0" indent="0">
              <a:buNone/>
            </a:pPr>
            <a:endParaRPr lang="en-US" dirty="0"/>
          </a:p>
        </p:txBody>
      </p:sp>
    </p:spTree>
    <p:extLst>
      <p:ext uri="{BB962C8B-B14F-4D97-AF65-F5344CB8AC3E}">
        <p14:creationId xmlns:p14="http://schemas.microsoft.com/office/powerpoint/2010/main" val="404865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4400" b="1" dirty="0">
                <a:solidFill>
                  <a:srgbClr val="FFFF00"/>
                </a:solidFill>
              </a:rPr>
              <a:t>خصائص سلوك </a:t>
            </a:r>
            <a:r>
              <a:rPr lang="ar-IQ" sz="4400" b="1" dirty="0" smtClean="0">
                <a:solidFill>
                  <a:srgbClr val="FFFF00"/>
                </a:solidFill>
              </a:rPr>
              <a:t>الإنسان</a:t>
            </a:r>
            <a:endParaRPr lang="ar-IQ" sz="4400" dirty="0">
              <a:solidFill>
                <a:srgbClr val="FFFF00"/>
              </a:solidFill>
            </a:endParaRPr>
          </a:p>
        </p:txBody>
      </p:sp>
      <p:sp>
        <p:nvSpPr>
          <p:cNvPr id="3" name="عنصر نائب للمحتوى 2"/>
          <p:cNvSpPr>
            <a:spLocks noGrp="1"/>
          </p:cNvSpPr>
          <p:nvPr>
            <p:ph idx="1"/>
          </p:nvPr>
        </p:nvSpPr>
        <p:spPr/>
        <p:txBody>
          <a:bodyPr>
            <a:normAutofit/>
          </a:bodyPr>
          <a:lstStyle/>
          <a:p>
            <a:pPr algn="just"/>
            <a:r>
              <a:rPr lang="ar-IQ" sz="3600" dirty="0" smtClean="0"/>
              <a:t> </a:t>
            </a:r>
            <a:r>
              <a:rPr lang="ar-IQ" sz="3600" dirty="0"/>
              <a:t>يمكن أن تكون خصائص السلوك البشري صريحة على النحو التالي:</a:t>
            </a:r>
            <a:endParaRPr lang="en-US" sz="3600" dirty="0"/>
          </a:p>
          <a:p>
            <a:pPr marL="0" indent="0" algn="just">
              <a:buNone/>
            </a:pPr>
            <a:r>
              <a:rPr lang="ar-IQ" sz="3600" b="1" dirty="0">
                <a:solidFill>
                  <a:srgbClr val="FFFF00"/>
                </a:solidFill>
              </a:rPr>
              <a:t>ألف - القواعد والأنظمة </a:t>
            </a:r>
            <a:r>
              <a:rPr lang="ar-IQ" sz="3600" b="1" dirty="0" smtClean="0">
                <a:solidFill>
                  <a:srgbClr val="FFFF00"/>
                </a:solidFill>
              </a:rPr>
              <a:t>الاجتماعية </a:t>
            </a:r>
            <a:r>
              <a:rPr lang="ar-IQ" sz="3600" dirty="0" smtClean="0"/>
              <a:t>: </a:t>
            </a:r>
            <a:r>
              <a:rPr lang="ar-IQ" sz="3600" dirty="0"/>
              <a:t>الإنسان كائن اجتماعي ومطيع للقواعد والأنظمة الاجتماعية. القواعد الاجتماعية والتنظيم يقود الفرد بطريقة معينة.</a:t>
            </a:r>
            <a:endParaRPr lang="en-US" sz="3600" dirty="0"/>
          </a:p>
          <a:p>
            <a:pPr marL="0" indent="0" algn="just">
              <a:buNone/>
            </a:pPr>
            <a:endParaRPr lang="ar-IQ" sz="3600" dirty="0"/>
          </a:p>
        </p:txBody>
      </p:sp>
    </p:spTree>
    <p:extLst>
      <p:ext uri="{BB962C8B-B14F-4D97-AF65-F5344CB8AC3E}">
        <p14:creationId xmlns:p14="http://schemas.microsoft.com/office/powerpoint/2010/main" val="179394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Autofit/>
          </a:bodyPr>
          <a:lstStyle/>
          <a:p>
            <a:pPr marL="0" indent="0" algn="just">
              <a:buNone/>
            </a:pPr>
            <a:r>
              <a:rPr lang="ar-IQ" b="1" dirty="0">
                <a:solidFill>
                  <a:srgbClr val="FFFF00"/>
                </a:solidFill>
              </a:rPr>
              <a:t>باء - اللغة </a:t>
            </a:r>
            <a:r>
              <a:rPr lang="ar-IQ" b="1" dirty="0" smtClean="0">
                <a:solidFill>
                  <a:srgbClr val="FFFF00"/>
                </a:solidFill>
              </a:rPr>
              <a:t>والتفهم </a:t>
            </a:r>
            <a:r>
              <a:rPr lang="ar-IQ" dirty="0" smtClean="0"/>
              <a:t>: </a:t>
            </a:r>
            <a:r>
              <a:rPr lang="ar-IQ" dirty="0"/>
              <a:t>يعبر البشر عن مشاعرهم وعاطفتهم ومحادثتهم مع بعضهم البعض من خلال اللغة. يساعد تفاعل الأفراد والمجموعات في نقل أخبارهم وآرائهم</a:t>
            </a:r>
            <a:r>
              <a:rPr lang="ar-IQ" dirty="0" smtClean="0"/>
              <a:t>.</a:t>
            </a:r>
          </a:p>
          <a:p>
            <a:pPr marL="0" indent="0" algn="just">
              <a:buNone/>
            </a:pPr>
            <a:endParaRPr lang="en-US" dirty="0"/>
          </a:p>
          <a:p>
            <a:pPr marL="0" indent="0" algn="just">
              <a:buNone/>
            </a:pPr>
            <a:r>
              <a:rPr lang="ar-IQ" b="1" dirty="0">
                <a:solidFill>
                  <a:srgbClr val="FFFF00"/>
                </a:solidFill>
              </a:rPr>
              <a:t>جيم – التعليم </a:t>
            </a:r>
            <a:r>
              <a:rPr lang="ar-IQ" dirty="0"/>
              <a:t>: التعليم هو القوة التي تمكن الفرد من الاعتراف بالفرق بين الصواب والخطأ. قيمة الممارسة في اكتساب المهارات أو المعرفة سمة مشتركة للسلوك البشري. التعليم والمعرفة تعد تغييرًا مهمًا للسلوك البشري.</a:t>
            </a:r>
            <a:endParaRPr lang="en-US" dirty="0"/>
          </a:p>
          <a:p>
            <a:pPr marL="0" indent="0" algn="just">
              <a:buNone/>
            </a:pPr>
            <a:endParaRPr lang="ar-IQ" b="1" dirty="0" smtClean="0"/>
          </a:p>
          <a:p>
            <a:pPr marL="0" indent="0" algn="just">
              <a:buNone/>
            </a:pPr>
            <a:r>
              <a:rPr lang="ar-IQ" b="1" dirty="0" smtClean="0">
                <a:solidFill>
                  <a:srgbClr val="FFFF00"/>
                </a:solidFill>
              </a:rPr>
              <a:t>دال </a:t>
            </a:r>
            <a:r>
              <a:rPr lang="ar-IQ" b="1" dirty="0">
                <a:solidFill>
                  <a:srgbClr val="FFFF00"/>
                </a:solidFill>
              </a:rPr>
              <a:t>- القدرة على </a:t>
            </a:r>
            <a:r>
              <a:rPr lang="ar-IQ" b="1" dirty="0" smtClean="0">
                <a:solidFill>
                  <a:srgbClr val="FFFF00"/>
                </a:solidFill>
              </a:rPr>
              <a:t>التكيف </a:t>
            </a:r>
            <a:r>
              <a:rPr lang="ar-IQ" dirty="0" smtClean="0"/>
              <a:t>: </a:t>
            </a:r>
            <a:r>
              <a:rPr lang="ar-IQ" dirty="0"/>
              <a:t>من الطبيعي أن تتغير الطبيعة البشرية للتعامل مع الوضع الجديد بنجاح. البشر يواجهون دائما بيئة متغيرة. التكيف مع البيئة المتغيرة هو سمة مشتركة للسلوك البشري.</a:t>
            </a:r>
            <a:endParaRPr lang="en-US" dirty="0"/>
          </a:p>
          <a:p>
            <a:pPr marL="0" indent="0" algn="just">
              <a:buNone/>
            </a:pPr>
            <a:endParaRPr lang="ar-IQ" dirty="0"/>
          </a:p>
        </p:txBody>
      </p:sp>
    </p:spTree>
    <p:extLst>
      <p:ext uri="{BB962C8B-B14F-4D97-AF65-F5344CB8AC3E}">
        <p14:creationId xmlns:p14="http://schemas.microsoft.com/office/powerpoint/2010/main" val="882926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marL="0" indent="0" algn="just">
              <a:buNone/>
            </a:pPr>
            <a:r>
              <a:rPr lang="ar-IQ" sz="3600" b="1" dirty="0">
                <a:solidFill>
                  <a:srgbClr val="FFFF00"/>
                </a:solidFill>
              </a:rPr>
              <a:t>هاء - القدرة على تعلم </a:t>
            </a:r>
            <a:r>
              <a:rPr lang="ar-IQ" sz="3600" b="1" dirty="0" smtClean="0">
                <a:solidFill>
                  <a:srgbClr val="FFFF00"/>
                </a:solidFill>
              </a:rPr>
              <a:t>المعرفة </a:t>
            </a:r>
            <a:r>
              <a:rPr lang="ar-IQ" sz="3600" dirty="0" smtClean="0"/>
              <a:t>: </a:t>
            </a:r>
            <a:r>
              <a:rPr lang="ar-IQ" sz="3600" dirty="0"/>
              <a:t>إن الكائن البشري وحده قادر على تعلم المعرفة. يمكن للبشر زيادة قدرتهم من خلال اكتساب المعرفة والخبرة. هذه هي خاصية فريدة </a:t>
            </a:r>
            <a:r>
              <a:rPr lang="ar-IQ" sz="3600" dirty="0" smtClean="0"/>
              <a:t>في البشر.</a:t>
            </a:r>
          </a:p>
          <a:p>
            <a:pPr marL="0" indent="0" algn="just">
              <a:buNone/>
            </a:pPr>
            <a:endParaRPr lang="en-US" sz="3600" dirty="0"/>
          </a:p>
          <a:p>
            <a:pPr algn="just"/>
            <a:r>
              <a:rPr lang="ar-IQ" sz="3600" b="1" dirty="0">
                <a:solidFill>
                  <a:srgbClr val="FFFF00"/>
                </a:solidFill>
              </a:rPr>
              <a:t>المحرك , أو الهدف</a:t>
            </a:r>
            <a:r>
              <a:rPr lang="ar-IQ" sz="3600" dirty="0">
                <a:solidFill>
                  <a:srgbClr val="FFFF00"/>
                </a:solidFill>
              </a:rPr>
              <a:t> </a:t>
            </a:r>
            <a:r>
              <a:rPr lang="ar-IQ" sz="3600" dirty="0"/>
              <a:t>: يتصرف البشر بهدف تحقيق هدفهم المشترك الذي يدفعهم إلى اتجاه معين. محرك أو هدف يسعى ورائه السلوك الموجه.</a:t>
            </a:r>
            <a:endParaRPr lang="en-US" sz="3600" dirty="0"/>
          </a:p>
          <a:p>
            <a:pPr marL="0" indent="0" algn="just">
              <a:buNone/>
            </a:pPr>
            <a:endParaRPr lang="ar-IQ" sz="3600" dirty="0"/>
          </a:p>
        </p:txBody>
      </p:sp>
    </p:spTree>
    <p:extLst>
      <p:ext uri="{BB962C8B-B14F-4D97-AF65-F5344CB8AC3E}">
        <p14:creationId xmlns:p14="http://schemas.microsoft.com/office/powerpoint/2010/main" val="2963534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222</TotalTime>
  <Words>667</Words>
  <Application>Microsoft Office PowerPoint</Application>
  <PresentationFormat>عرض على الشاشة (3:4)‏</PresentationFormat>
  <Paragraphs>61</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مسبوك</vt:lpstr>
      <vt:lpstr>السلوك </vt:lpstr>
      <vt:lpstr>عرض تقديمي في PowerPoint</vt:lpstr>
      <vt:lpstr>عرض تقديمي في PowerPoint</vt:lpstr>
      <vt:lpstr>عرض تقديمي في PowerPoint</vt:lpstr>
      <vt:lpstr>تصنيف سلوك الإنسان</vt:lpstr>
      <vt:lpstr>عرض تقديمي في PowerPoint</vt:lpstr>
      <vt:lpstr>خصائص سلوك الإنسان</vt:lpstr>
      <vt:lpstr>عرض تقديمي في PowerPoint</vt:lpstr>
      <vt:lpstr>عرض تقديمي في PowerPoint</vt:lpstr>
      <vt:lpstr>سببية السلوك</vt:lpstr>
      <vt:lpstr>عرض تقديمي في PowerPoint</vt:lpstr>
      <vt:lpstr>السلوك الصحي</vt:lpstr>
      <vt:lpstr>عرض تقديمي في PowerPoint</vt:lpstr>
      <vt:lpstr>أنواع السلوكيات الصحية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السلوك </dc:title>
  <dc:creator>محمد</dc:creator>
  <cp:lastModifiedBy>Maher</cp:lastModifiedBy>
  <cp:revision>13</cp:revision>
  <dcterms:created xsi:type="dcterms:W3CDTF">2018-03-25T21:52:19Z</dcterms:created>
  <dcterms:modified xsi:type="dcterms:W3CDTF">2024-02-11T18:55:37Z</dcterms:modified>
</cp:coreProperties>
</file>