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2021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15/10/1442</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t>15/10/1442</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15/10/1442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15/10/1442</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15/10/1442</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smtClean="0"/>
              <a:t>الدوافع</a:t>
            </a:r>
            <a:endParaRPr lang="ar-IQ" sz="6600" dirty="0"/>
          </a:p>
        </p:txBody>
      </p:sp>
    </p:spTree>
    <p:extLst>
      <p:ext uri="{BB962C8B-B14F-4D97-AF65-F5344CB8AC3E}">
        <p14:creationId xmlns:p14="http://schemas.microsoft.com/office/powerpoint/2010/main" val="380201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ar-IQ" dirty="0"/>
              <a:t>إن من أهم دوافع السلوك التي يتعلمها الفرد ويكتسبها من الحياة الاجتماعية وتتبلور على شكل حاجات نفسية واجتماعية مؤثرة في السلوك ما </a:t>
            </a:r>
            <a:r>
              <a:rPr lang="ar-IQ" dirty="0" err="1"/>
              <a:t>ياتي</a:t>
            </a:r>
            <a:r>
              <a:rPr lang="ar-IQ" dirty="0"/>
              <a:t> :</a:t>
            </a:r>
            <a:endParaRPr lang="en-US" dirty="0"/>
          </a:p>
          <a:p>
            <a:pPr lvl="0"/>
            <a:r>
              <a:rPr lang="ar-IQ" dirty="0"/>
              <a:t>الحاجة للتحصيل او  دافعية الانجاز </a:t>
            </a:r>
            <a:r>
              <a:rPr lang="en-US" dirty="0"/>
              <a:t>Achievement</a:t>
            </a:r>
            <a:r>
              <a:rPr lang="ar-IQ" dirty="0"/>
              <a:t>.</a:t>
            </a:r>
            <a:endParaRPr lang="en-US" dirty="0"/>
          </a:p>
          <a:p>
            <a:pPr lvl="0"/>
            <a:r>
              <a:rPr lang="ar-IQ" dirty="0"/>
              <a:t>الحاجة للانتماء </a:t>
            </a:r>
            <a:r>
              <a:rPr lang="en-US" dirty="0"/>
              <a:t>Affiliation</a:t>
            </a:r>
            <a:r>
              <a:rPr lang="ar-IQ" dirty="0"/>
              <a:t>.</a:t>
            </a:r>
            <a:endParaRPr lang="en-US" dirty="0"/>
          </a:p>
          <a:p>
            <a:r>
              <a:rPr lang="ar-IQ" dirty="0"/>
              <a:t>الحاجة للقوة او السيطرة </a:t>
            </a:r>
            <a:r>
              <a:rPr lang="en-US" dirty="0"/>
              <a:t>Power </a:t>
            </a:r>
            <a:endParaRPr lang="ar-IQ" dirty="0"/>
          </a:p>
        </p:txBody>
      </p:sp>
    </p:spTree>
    <p:extLst>
      <p:ext uri="{BB962C8B-B14F-4D97-AF65-F5344CB8AC3E}">
        <p14:creationId xmlns:p14="http://schemas.microsoft.com/office/powerpoint/2010/main" val="248445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00200"/>
            <a:ext cx="8352928" cy="4525963"/>
          </a:xfrm>
        </p:spPr>
        <p:txBody>
          <a:bodyPr>
            <a:normAutofit/>
          </a:bodyPr>
          <a:lstStyle/>
          <a:p>
            <a:pPr marL="109728" indent="0" algn="just">
              <a:buNone/>
            </a:pPr>
            <a:r>
              <a:rPr lang="ar-IQ" dirty="0"/>
              <a:t>يحتاج الإنسان</a:t>
            </a:r>
            <a:r>
              <a:rPr lang="ar-IQ" b="1" dirty="0"/>
              <a:t> </a:t>
            </a:r>
            <a:r>
              <a:rPr lang="ar-IQ" dirty="0"/>
              <a:t>والحيوانات الأخرى الى الاستثارة  ونحن غالبا ما نزود أنفسنا بالاستثارة من خلال أحلام اليقظة , التصفير و الدندنة . ووجد بعض علماء النفس ان الفرد عندما يكف عن أنشطة الاستثارة الذاتية  تصبح الأعمال اليومية الروتينية مثيرة للضجر ومسببة للإجهاد وتزيد من الشعور بالتوتر والاكتئاب والشعور بان الفرد كالآلة وفي الوقت ذاته تتناقص الأعمال الابتكارية التلقائية </a:t>
            </a:r>
            <a:r>
              <a:rPr lang="ar-IQ" dirty="0" smtClean="0"/>
              <a:t>.</a:t>
            </a:r>
          </a:p>
          <a:p>
            <a:pPr marL="109728" indent="0" algn="just">
              <a:buNone/>
            </a:pPr>
            <a:endParaRPr lang="ar-IQ" dirty="0"/>
          </a:p>
        </p:txBody>
      </p:sp>
      <p:sp>
        <p:nvSpPr>
          <p:cNvPr id="2" name="Title 1"/>
          <p:cNvSpPr>
            <a:spLocks noGrp="1"/>
          </p:cNvSpPr>
          <p:nvPr>
            <p:ph type="title"/>
          </p:nvPr>
        </p:nvSpPr>
        <p:spPr/>
        <p:txBody>
          <a:bodyPr/>
          <a:lstStyle/>
          <a:p>
            <a:pPr algn="r"/>
            <a:r>
              <a:rPr lang="ar-IQ" b="1" dirty="0"/>
              <a:t>ثالثا : دوافع الاستثارة الحسية </a:t>
            </a:r>
            <a:endParaRPr lang="ar-IQ" dirty="0"/>
          </a:p>
        </p:txBody>
      </p:sp>
    </p:spTree>
    <p:extLst>
      <p:ext uri="{BB962C8B-B14F-4D97-AF65-F5344CB8AC3E}">
        <p14:creationId xmlns:p14="http://schemas.microsoft.com/office/powerpoint/2010/main" val="8640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12568"/>
          </a:xfrm>
        </p:spPr>
        <p:txBody>
          <a:bodyPr>
            <a:normAutofit/>
          </a:bodyPr>
          <a:lstStyle/>
          <a:p>
            <a:pPr algn="just"/>
            <a:r>
              <a:rPr lang="ar-IQ" dirty="0"/>
              <a:t>وهي الدوافع التي تفسر سلوك الأفراد الذين يعملون للوصول الى مستوى التمكن والامتياز او لصقل موهبة ما في مواقف لا يحتمل فيها وجود تقدير لذلك . ويفترض علماء النفس وجود حاجات أساسية </a:t>
            </a:r>
            <a:r>
              <a:rPr lang="ar-IQ" b="1" dirty="0"/>
              <a:t>لنمو الكفاءة وتحقيق الاستعدادات الكامنة </a:t>
            </a:r>
            <a:r>
              <a:rPr lang="ar-IQ" dirty="0"/>
              <a:t>, وهي تثير دوافع النمو وترتبط بدوافع الاستثارة الحسية والاستكشاف والمعالجة البيئية والتمكن منها </a:t>
            </a:r>
            <a:r>
              <a:rPr lang="ar-IQ" dirty="0" smtClean="0"/>
              <a:t>.</a:t>
            </a:r>
          </a:p>
          <a:p>
            <a:pPr algn="just"/>
            <a:r>
              <a:rPr lang="ar-IQ" dirty="0"/>
              <a:t>وتأيد هذا الافتراض من مجموع الملاحظات التي تشير الى ان الصغار في كل  أنحاء العالم الذين في نفس العمر تقريبا يسعون لتحقيق التآزر بين الحركات الجسمية , وإقامة العلاقات مع الآخرين , والتفكير بصرف النظر عن ظروفهم الخاصة , وينظر الى دافع الانجاز على انه احد دوافع النمو .</a:t>
            </a:r>
            <a:endParaRPr lang="en-US" dirty="0"/>
          </a:p>
          <a:p>
            <a:pPr algn="just"/>
            <a:endParaRPr lang="en-US" dirty="0"/>
          </a:p>
          <a:p>
            <a:pPr marL="0" indent="0" algn="just">
              <a:buNone/>
            </a:pPr>
            <a:endParaRPr lang="ar-IQ" dirty="0"/>
          </a:p>
        </p:txBody>
      </p:sp>
      <p:sp>
        <p:nvSpPr>
          <p:cNvPr id="2" name="Title 1"/>
          <p:cNvSpPr>
            <a:spLocks noGrp="1"/>
          </p:cNvSpPr>
          <p:nvPr>
            <p:ph type="title"/>
          </p:nvPr>
        </p:nvSpPr>
        <p:spPr>
          <a:xfrm>
            <a:off x="457200" y="274638"/>
            <a:ext cx="8229600" cy="922114"/>
          </a:xfrm>
        </p:spPr>
        <p:txBody>
          <a:bodyPr/>
          <a:lstStyle/>
          <a:p>
            <a:pPr algn="r"/>
            <a:r>
              <a:rPr lang="ar-IQ" b="1" dirty="0"/>
              <a:t>رابعا : دوافع النمو </a:t>
            </a:r>
            <a:endParaRPr lang="ar-IQ" dirty="0"/>
          </a:p>
        </p:txBody>
      </p:sp>
    </p:spTree>
    <p:extLst>
      <p:ext uri="{BB962C8B-B14F-4D97-AF65-F5344CB8AC3E}">
        <p14:creationId xmlns:p14="http://schemas.microsoft.com/office/powerpoint/2010/main" val="24248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dirty="0"/>
              <a:t>تشير الملاحظات الغير منتظمة الى ان الأفكار يمكن ان تثير الدافعية بصورة قوية , بل انها قد تتفوق في ذلك على حوافز أساسية جدا (السلوك  المرتبط بالإيمان الديني على سبيل </a:t>
            </a:r>
            <a:r>
              <a:rPr lang="ar-IQ" dirty="0" smtClean="0"/>
              <a:t>المثال).</a:t>
            </a:r>
          </a:p>
          <a:p>
            <a:pPr algn="just"/>
            <a:r>
              <a:rPr lang="ar-IQ" dirty="0"/>
              <a:t>وتستثير الحاجة للاتساق المعرفي سلوك اي منا في الأحوال التي تتصارع او تتناقض فيها الجوانب المعرفية لدى الفرد مثل (المعلومات , الأفكار , المدركات , المعتقدات )مع بعضها مسببة ما يدعى ب( </a:t>
            </a:r>
            <a:r>
              <a:rPr lang="ar-IQ" b="1" dirty="0">
                <a:solidFill>
                  <a:srgbClr val="FF0000"/>
                </a:solidFill>
              </a:rPr>
              <a:t>التنافر المعرفي</a:t>
            </a:r>
            <a:r>
              <a:rPr lang="ar-IQ" dirty="0"/>
              <a:t> ) او القلق الناجم عن ذلك التعارض ..وعندها يبحث الأفراد عن معلومات جديدة او يغيرون سلوكهم او يبدلون اتجاهاتهم للوصول الى حالة الاتساق او الانسجام الذهني .</a:t>
            </a:r>
            <a:endParaRPr lang="en-US" dirty="0"/>
          </a:p>
          <a:p>
            <a:pPr algn="just"/>
            <a:endParaRPr lang="ar-IQ" dirty="0"/>
          </a:p>
        </p:txBody>
      </p:sp>
      <p:sp>
        <p:nvSpPr>
          <p:cNvPr id="2" name="Title 1"/>
          <p:cNvSpPr>
            <a:spLocks noGrp="1"/>
          </p:cNvSpPr>
          <p:nvPr>
            <p:ph type="title"/>
          </p:nvPr>
        </p:nvSpPr>
        <p:spPr/>
        <p:txBody>
          <a:bodyPr/>
          <a:lstStyle/>
          <a:p>
            <a:pPr algn="r"/>
            <a:r>
              <a:rPr lang="ar-IQ" b="1" dirty="0"/>
              <a:t>خامسا : الأفكار كدوافع</a:t>
            </a:r>
            <a:r>
              <a:rPr lang="ar-IQ" dirty="0"/>
              <a:t> </a:t>
            </a:r>
          </a:p>
        </p:txBody>
      </p:sp>
    </p:spTree>
    <p:extLst>
      <p:ext uri="{BB962C8B-B14F-4D97-AF65-F5344CB8AC3E}">
        <p14:creationId xmlns:p14="http://schemas.microsoft.com/office/powerpoint/2010/main" val="1827742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ar-IQ" dirty="0"/>
              <a:t>وحدد ليون فستنجر </a:t>
            </a:r>
            <a:r>
              <a:rPr lang="en-US" dirty="0" err="1"/>
              <a:t>Festinger</a:t>
            </a:r>
            <a:r>
              <a:rPr lang="ar-IQ" dirty="0"/>
              <a:t>  ثلاث مواقف عامة تنشط التنافر المعرفي وتستثير السلوك  :</a:t>
            </a:r>
            <a:endParaRPr lang="en-US" dirty="0"/>
          </a:p>
          <a:p>
            <a:pPr marL="514350" lvl="0" indent="-514350">
              <a:buFont typeface="+mj-lt"/>
              <a:buAutoNum type="arabicPeriod"/>
            </a:pPr>
            <a:r>
              <a:rPr lang="ar-IQ" dirty="0"/>
              <a:t>يحدث التنافر عندما لا تتسق الجوانب المعرفية للشخص مع المعايير الأخلاقية  .</a:t>
            </a:r>
            <a:endParaRPr lang="en-US" dirty="0"/>
          </a:p>
          <a:p>
            <a:pPr marL="514350" lvl="0" indent="-514350">
              <a:buFont typeface="+mj-lt"/>
              <a:buAutoNum type="arabicPeriod"/>
            </a:pPr>
            <a:r>
              <a:rPr lang="ar-IQ" dirty="0"/>
              <a:t>ينشأ التنافر عندما يتوقع الأفراد حدث ما ويقع آخر بدلا منه </a:t>
            </a:r>
            <a:endParaRPr lang="en-US" dirty="0"/>
          </a:p>
          <a:p>
            <a:pPr marL="514350" indent="-514350">
              <a:buFont typeface="+mj-lt"/>
              <a:buAutoNum type="arabicPeriod"/>
            </a:pPr>
            <a:r>
              <a:rPr lang="ar-IQ" dirty="0"/>
              <a:t>يحدث التنافر عندما يقوم الأفراد بسلوك  يختلف مع اتجاهاتهم العامة </a:t>
            </a:r>
          </a:p>
        </p:txBody>
      </p:sp>
    </p:spTree>
    <p:extLst>
      <p:ext uri="{BB962C8B-B14F-4D97-AF65-F5344CB8AC3E}">
        <p14:creationId xmlns:p14="http://schemas.microsoft.com/office/powerpoint/2010/main" val="293791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 </a:t>
            </a:r>
            <a:r>
              <a:rPr lang="ar-IQ" b="1" dirty="0"/>
              <a:t>01 نظرية الغرائز :</a:t>
            </a:r>
            <a:r>
              <a:rPr lang="ar-IQ" dirty="0"/>
              <a:t> قدم وليم مكدوجل </a:t>
            </a:r>
            <a:r>
              <a:rPr lang="en-US" dirty="0" err="1"/>
              <a:t>Mcdougel</a:t>
            </a:r>
            <a:r>
              <a:rPr lang="en-US" dirty="0"/>
              <a:t> </a:t>
            </a:r>
            <a:r>
              <a:rPr lang="ar-IQ" dirty="0"/>
              <a:t> عام 1908م  نظريته في الغرائز في أوائل القرن العشرين ورغم قدم هذه النظرية إلا إنها فتحت الباب واسعا للاهتمام بدراسة الموضوع دراسة جادة . </a:t>
            </a:r>
            <a:endParaRPr lang="ar-IQ" dirty="0" smtClean="0"/>
          </a:p>
          <a:p>
            <a:pPr marL="0" indent="0" algn="just">
              <a:buNone/>
            </a:pPr>
            <a:r>
              <a:rPr lang="ar-IQ" dirty="0" smtClean="0"/>
              <a:t>ويسمي </a:t>
            </a:r>
            <a:r>
              <a:rPr lang="ar-IQ" dirty="0"/>
              <a:t>مكدوجل الدوافع الأولية </a:t>
            </a:r>
            <a:r>
              <a:rPr lang="ar-IQ" b="1" dirty="0"/>
              <a:t>بالغرائز والغريزة عنده هي قوى موروثة غير عقلانية توجه السلوك باتجاه معين وهي المسؤولة بالأساس عن كل ما يفعله ويشعر به او يفكر به الفرد .</a:t>
            </a:r>
            <a:r>
              <a:rPr lang="ar-IQ" dirty="0"/>
              <a:t> </a:t>
            </a:r>
          </a:p>
        </p:txBody>
      </p:sp>
      <p:sp>
        <p:nvSpPr>
          <p:cNvPr id="2" name="Title 1"/>
          <p:cNvSpPr>
            <a:spLocks noGrp="1"/>
          </p:cNvSpPr>
          <p:nvPr>
            <p:ph type="title"/>
          </p:nvPr>
        </p:nvSpPr>
        <p:spPr/>
        <p:txBody>
          <a:bodyPr/>
          <a:lstStyle/>
          <a:p>
            <a:pPr algn="ctr"/>
            <a:r>
              <a:rPr lang="ar-IQ" b="1" dirty="0"/>
              <a:t>نظريات الدوافع</a:t>
            </a:r>
            <a:endParaRPr lang="ar-IQ" dirty="0"/>
          </a:p>
        </p:txBody>
      </p:sp>
    </p:spTree>
    <p:extLst>
      <p:ext uri="{BB962C8B-B14F-4D97-AF65-F5344CB8AC3E}">
        <p14:creationId xmlns:p14="http://schemas.microsoft.com/office/powerpoint/2010/main" val="405189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ar-IQ" dirty="0"/>
              <a:t>من حيث </a:t>
            </a:r>
            <a:r>
              <a:rPr lang="ar-IQ" b="1" dirty="0"/>
              <a:t>التلقي</a:t>
            </a:r>
            <a:r>
              <a:rPr lang="ar-IQ" dirty="0"/>
              <a:t> هي الاستعداد لتلقي المثيرات ذات الصلة او الدلالة مثل رائحة الطعام في حالة الجوع , فنحن نستشعر رائحة الطعام في حالة الجوع من بين روائح متعددة .</a:t>
            </a:r>
            <a:endParaRPr lang="en-US" dirty="0"/>
          </a:p>
          <a:p>
            <a:pPr lvl="0" algn="just"/>
            <a:r>
              <a:rPr lang="ar-IQ" dirty="0"/>
              <a:t>من حيث </a:t>
            </a:r>
            <a:r>
              <a:rPr lang="ar-IQ" b="1" dirty="0"/>
              <a:t>التنفيذ</a:t>
            </a:r>
            <a:r>
              <a:rPr lang="ar-IQ" dirty="0"/>
              <a:t> هي الاستعداد لعمل حركات معينة او الوصول لهدف معين مثل الهرب في حالة مجابهة مواقف خطرة .</a:t>
            </a:r>
            <a:endParaRPr lang="en-US" dirty="0"/>
          </a:p>
          <a:p>
            <a:pPr lvl="0" algn="just"/>
            <a:r>
              <a:rPr lang="ar-IQ" b="1" dirty="0"/>
              <a:t>قلب الغريزة </a:t>
            </a:r>
            <a:r>
              <a:rPr lang="ar-IQ" dirty="0"/>
              <a:t>وهو الاندفاع او التهيج الانفعالي الذي يصاحب عملية الإرضاء او إشباع الدافع .</a:t>
            </a:r>
            <a:endParaRPr lang="en-US" dirty="0"/>
          </a:p>
          <a:p>
            <a:pPr marL="0" indent="0" algn="just">
              <a:buNone/>
            </a:pPr>
            <a:endParaRPr lang="ar-IQ" dirty="0"/>
          </a:p>
        </p:txBody>
      </p:sp>
      <p:sp>
        <p:nvSpPr>
          <p:cNvPr id="2" name="Title 1"/>
          <p:cNvSpPr>
            <a:spLocks noGrp="1"/>
          </p:cNvSpPr>
          <p:nvPr>
            <p:ph type="title"/>
          </p:nvPr>
        </p:nvSpPr>
        <p:spPr/>
        <p:txBody>
          <a:bodyPr/>
          <a:lstStyle/>
          <a:p>
            <a:pPr algn="r"/>
            <a:r>
              <a:rPr lang="ar-IQ" b="1" dirty="0"/>
              <a:t>ويحلل مكدوجل الغريزة الى ثلاث جوانب </a:t>
            </a:r>
            <a:r>
              <a:rPr lang="ar-IQ" b="1" dirty="0" smtClean="0"/>
              <a:t> </a:t>
            </a:r>
            <a:endParaRPr lang="ar-IQ" b="1" dirty="0"/>
          </a:p>
        </p:txBody>
      </p:sp>
    </p:spTree>
    <p:extLst>
      <p:ext uri="{BB962C8B-B14F-4D97-AF65-F5344CB8AC3E}">
        <p14:creationId xmlns:p14="http://schemas.microsoft.com/office/powerpoint/2010/main" val="2208595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112568"/>
          </a:xfrm>
        </p:spPr>
        <p:txBody>
          <a:bodyPr>
            <a:normAutofit/>
          </a:bodyPr>
          <a:lstStyle/>
          <a:p>
            <a:pPr algn="just"/>
            <a:r>
              <a:rPr lang="ar-IQ" dirty="0"/>
              <a:t>واعد مكدوجل قائمة بالغرائز الإنسانية منها : التماس الطعام , التقزز ,  الجنس ,  الخوف ,  الاستطلاع ,  الوالدية ,  الاجتماع ,  تأكيد الذات , الاستسلام ,  الغضب ,  الاستغاثة ,  الإنشاء ,  التملك ,  الضحك ,  الراحة ,  النوم ,  الترحال , وغرائز أخرى تخدم الحاجات الجسمية مثلا الإخراج والتبول والتنفس .</a:t>
            </a:r>
            <a:endParaRPr lang="en-US" dirty="0"/>
          </a:p>
          <a:p>
            <a:pPr algn="just"/>
            <a:r>
              <a:rPr lang="ar-IQ" dirty="0"/>
              <a:t>وينسب مكدوجل الغرائز بوصفها دوافع او  ميول طبيعية  إلى الوراثة </a:t>
            </a:r>
            <a:r>
              <a:rPr lang="ar-IQ" b="1" dirty="0"/>
              <a:t>ولا دور للبيئة او الخيار الإنساني في توجيه السلوك و الإنسان ليس أكثر من  قوة منفعلة بفعل المثيرات التي يتعرض لها</a:t>
            </a:r>
          </a:p>
        </p:txBody>
      </p:sp>
    </p:spTree>
    <p:extLst>
      <p:ext uri="{BB962C8B-B14F-4D97-AF65-F5344CB8AC3E}">
        <p14:creationId xmlns:p14="http://schemas.microsoft.com/office/powerpoint/2010/main" val="148884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a:t>اعتمدت</a:t>
            </a:r>
            <a:r>
              <a:rPr lang="ar-IQ" b="1" dirty="0"/>
              <a:t> </a:t>
            </a:r>
            <a:r>
              <a:rPr lang="ar-IQ" dirty="0"/>
              <a:t>نظرية فرويد</a:t>
            </a:r>
            <a:r>
              <a:rPr lang="ar-IQ" b="1" dirty="0"/>
              <a:t> </a:t>
            </a:r>
            <a:r>
              <a:rPr lang="ar-IQ" dirty="0"/>
              <a:t>جزئيا على نظرية مكدوجل من جهة  وعلى النظريات الفسيولوجية من جهة أخرى لتقديم تصوره النظري في </a:t>
            </a:r>
            <a:r>
              <a:rPr lang="ar-IQ" b="1" dirty="0"/>
              <a:t>الدافعية البشرية التي يحددها بغريزتين </a:t>
            </a:r>
            <a:r>
              <a:rPr lang="ar-IQ" b="1" dirty="0" smtClean="0"/>
              <a:t>أساسيتين, </a:t>
            </a:r>
            <a:r>
              <a:rPr lang="ar-IQ" dirty="0" smtClean="0"/>
              <a:t>الأولى </a:t>
            </a:r>
            <a:r>
              <a:rPr lang="ar-IQ" dirty="0"/>
              <a:t>هي </a:t>
            </a:r>
            <a:r>
              <a:rPr lang="ar-IQ" dirty="0">
                <a:solidFill>
                  <a:srgbClr val="FF0000"/>
                </a:solidFill>
              </a:rPr>
              <a:t>غريزة الحياة </a:t>
            </a:r>
            <a:r>
              <a:rPr lang="ar-IQ" dirty="0"/>
              <a:t>والثانية </a:t>
            </a:r>
            <a:r>
              <a:rPr lang="ar-IQ" dirty="0">
                <a:solidFill>
                  <a:srgbClr val="FF0000"/>
                </a:solidFill>
              </a:rPr>
              <a:t>غريزة الموت </a:t>
            </a:r>
            <a:r>
              <a:rPr lang="ar-IQ" dirty="0"/>
              <a:t>وكلتاهما تنشأن من الحاجات البدنية , وتتضمن غريزة الحياة : الغرائز الجنسية الضرورية للتناسل او إنتاج النوع والغرائز المتصلة بالجوع والعطش والمطلوبة لحفظ حياة الكائن الحي وبقائه . اما غريزة </a:t>
            </a:r>
            <a:r>
              <a:rPr lang="ar-IQ" b="1" dirty="0"/>
              <a:t>الموت</a:t>
            </a:r>
            <a:r>
              <a:rPr lang="ar-IQ" dirty="0"/>
              <a:t> فتحدث فرويد تحديدا عن غريزة </a:t>
            </a:r>
            <a:r>
              <a:rPr lang="ar-IQ" b="1" dirty="0"/>
              <a:t>العدوان</a:t>
            </a:r>
            <a:r>
              <a:rPr lang="ar-IQ" dirty="0"/>
              <a:t> .</a:t>
            </a:r>
          </a:p>
        </p:txBody>
      </p:sp>
      <p:sp>
        <p:nvSpPr>
          <p:cNvPr id="2" name="Title 1"/>
          <p:cNvSpPr>
            <a:spLocks noGrp="1"/>
          </p:cNvSpPr>
          <p:nvPr>
            <p:ph type="title"/>
          </p:nvPr>
        </p:nvSpPr>
        <p:spPr/>
        <p:txBody>
          <a:bodyPr/>
          <a:lstStyle/>
          <a:p>
            <a:pPr algn="r"/>
            <a:r>
              <a:rPr lang="ar-IQ" b="1" dirty="0"/>
              <a:t>02 النظرية التحليلية </a:t>
            </a:r>
            <a:endParaRPr lang="ar-IQ" dirty="0"/>
          </a:p>
        </p:txBody>
      </p:sp>
    </p:spTree>
    <p:extLst>
      <p:ext uri="{BB962C8B-B14F-4D97-AF65-F5344CB8AC3E}">
        <p14:creationId xmlns:p14="http://schemas.microsoft.com/office/powerpoint/2010/main" val="3135801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ar-IQ" dirty="0"/>
              <a:t>ويعتقد  فرويد ان هذه الغرائز موجودة منذ الميلاد وتحتوى على الطاقة الغريزية ويشار لها ب(الهو) وهي تكبت في العقل الباطن بفعل عمليات الإكراه والقسر الناجم عن الإرادة الواعية للأفراد او كنتيجة للضغوط الاجتماعية , ومن  العقل الباطن تمارس تلك الغرائز تأثيرها على السلوك دون وعي من الفرد بفعل العديد من الآليات الدفاعية النفسية . ولا يكشف السبب الكامن لسلوك الفرد الا في ظروف خاصة مثل التنويم الصناعي والأحلام او بتعاطي المخدرات او في جلسات العلاج النفسي حيث تخمد او تضعف مقاومته وتخف سيطرة الآليات الدفاعية </a:t>
            </a:r>
            <a:r>
              <a:rPr lang="ar-IQ" dirty="0" smtClean="0"/>
              <a:t>.</a:t>
            </a:r>
            <a:endParaRPr lang="en-US" dirty="0"/>
          </a:p>
        </p:txBody>
      </p:sp>
    </p:spTree>
    <p:extLst>
      <p:ext uri="{BB962C8B-B14F-4D97-AF65-F5344CB8AC3E}">
        <p14:creationId xmlns:p14="http://schemas.microsoft.com/office/powerpoint/2010/main" val="39583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ar-IQ" b="1" dirty="0" smtClean="0">
                <a:solidFill>
                  <a:srgbClr val="FF0000"/>
                </a:solidFill>
              </a:rPr>
              <a:t>الدافع</a:t>
            </a:r>
            <a:r>
              <a:rPr lang="ar-IQ" b="1" dirty="0" smtClean="0"/>
              <a:t> </a:t>
            </a:r>
            <a:r>
              <a:rPr lang="ar-IQ" b="1" dirty="0"/>
              <a:t>هو </a:t>
            </a:r>
            <a:r>
              <a:rPr lang="ar-IQ" b="1" dirty="0" smtClean="0"/>
              <a:t> </a:t>
            </a:r>
            <a:r>
              <a:rPr lang="ar-IQ" b="1" dirty="0"/>
              <a:t>مفهوم افتراضي يشير الى القوة التي تدفع الفرد الى سلوك محدد في وقت محدد وتسبب تلك القوة استمرار السلوك الى ان يحقق الفرد غايته ويصل الى هدفه </a:t>
            </a:r>
            <a:endParaRPr lang="ar-IQ" b="1" dirty="0" smtClean="0"/>
          </a:p>
          <a:p>
            <a:pPr marL="0" indent="0" algn="just">
              <a:buNone/>
            </a:pPr>
            <a:endParaRPr lang="en-US" dirty="0"/>
          </a:p>
          <a:p>
            <a:pPr algn="just"/>
            <a:r>
              <a:rPr lang="ar-IQ" b="1" dirty="0"/>
              <a:t>   وهو ايضا  حالة داخلية نفسية او جسمية تثير السلوك في ظروف معينة وتحدده وتواصله حتى تحقيق غاية محددة </a:t>
            </a:r>
            <a:r>
              <a:rPr lang="ar-IQ" b="1" dirty="0" smtClean="0"/>
              <a:t> </a:t>
            </a:r>
          </a:p>
          <a:p>
            <a:pPr marL="0" indent="0" algn="just">
              <a:buNone/>
            </a:pPr>
            <a:endParaRPr lang="ar-IQ" b="1" dirty="0" smtClean="0"/>
          </a:p>
          <a:p>
            <a:pPr algn="just"/>
            <a:r>
              <a:rPr lang="ar-IQ" b="1" dirty="0" smtClean="0"/>
              <a:t>وهو </a:t>
            </a:r>
            <a:r>
              <a:rPr lang="ar-IQ" b="1" dirty="0"/>
              <a:t>حالة من الاستثارة والتوتر الداخلي وفقد التوازن بهدف ارضاء الدافع  وازالة التوتر ويصاب الكائن الحي بالاحباط </a:t>
            </a:r>
            <a:r>
              <a:rPr lang="ar-IQ" b="1" dirty="0" smtClean="0"/>
              <a:t> اذا </a:t>
            </a:r>
            <a:r>
              <a:rPr lang="ar-IQ" b="1" dirty="0"/>
              <a:t>لم يرض الدافع </a:t>
            </a:r>
            <a:endParaRPr lang="en-US" dirty="0"/>
          </a:p>
          <a:p>
            <a:pPr algn="just"/>
            <a:endParaRPr lang="ar-IQ" dirty="0"/>
          </a:p>
        </p:txBody>
      </p:sp>
    </p:spTree>
    <p:extLst>
      <p:ext uri="{BB962C8B-B14F-4D97-AF65-F5344CB8AC3E}">
        <p14:creationId xmlns:p14="http://schemas.microsoft.com/office/powerpoint/2010/main" val="1766059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lvl="0" indent="-514350" algn="just">
              <a:buFont typeface="+mj-lt"/>
              <a:buAutoNum type="arabicPeriod"/>
            </a:pPr>
            <a:r>
              <a:rPr lang="ar-IQ" dirty="0"/>
              <a:t>الحاجات الفسيولوجية وتشمل الحاجة للطعام , الشراب , التزاوج ,الإخراج او التخلص من الفضلات  و النوم والدفء.</a:t>
            </a:r>
            <a:endParaRPr lang="en-US" dirty="0"/>
          </a:p>
          <a:p>
            <a:pPr marL="514350" lvl="0" indent="-514350" algn="just">
              <a:buFont typeface="+mj-lt"/>
              <a:buAutoNum type="arabicPeriod"/>
            </a:pPr>
            <a:r>
              <a:rPr lang="ar-IQ" dirty="0"/>
              <a:t>حاجات الأمن وتشمل الحاجة للاستقرار والحماية والنظام والتحرر من الخوف  والتحرر من القلق والحماية من الأخطار الخارجية والموضوعات المؤذية.</a:t>
            </a:r>
            <a:endParaRPr lang="en-US" dirty="0"/>
          </a:p>
          <a:p>
            <a:pPr marL="514350" lvl="0" indent="-514350" algn="just">
              <a:buFont typeface="+mj-lt"/>
              <a:buAutoNum type="arabicPeriod"/>
            </a:pPr>
            <a:r>
              <a:rPr lang="ar-IQ" dirty="0"/>
              <a:t>حاجات الحب والانتماء وتشمل الحاجة لان يحب وان يكون محبوبا , والحاجة للعطف والعناية والاهتمام والسند الانفعالي.</a:t>
            </a:r>
            <a:endParaRPr lang="en-US" dirty="0"/>
          </a:p>
          <a:p>
            <a:pPr marL="514350" lvl="0" indent="-514350" algn="just">
              <a:buFont typeface="+mj-lt"/>
              <a:buAutoNum type="arabicPeriod"/>
            </a:pPr>
            <a:r>
              <a:rPr lang="ar-IQ" dirty="0"/>
              <a:t>حاجات التقدير وتشمل تقديره لنفسه وتقدير الآخرين له وان تكون له مكانة وان لا يتعرض للرفض او النبذ وعدم الاستحسان</a:t>
            </a:r>
            <a:r>
              <a:rPr lang="ar-IQ" dirty="0" smtClean="0"/>
              <a:t>.</a:t>
            </a:r>
          </a:p>
          <a:p>
            <a:pPr marL="514350" lvl="0" indent="-514350" algn="just">
              <a:buFont typeface="+mj-lt"/>
              <a:buAutoNum type="arabicPeriod"/>
            </a:pPr>
            <a:r>
              <a:rPr lang="ar-IQ" dirty="0"/>
              <a:t>حاجات تحقيق الذات وترتبط بالتحصيل والانجاز والتعبير عن الذات وان يكون مبدعا او منتجا وان يقوم بأفعال وتصرفات مفيدة وذات قيمة للآخرين وان يحقق إمكاناته ويترجمها الى حقيقة واقعة </a:t>
            </a:r>
            <a:endParaRPr lang="en-US" dirty="0"/>
          </a:p>
        </p:txBody>
      </p:sp>
      <p:sp>
        <p:nvSpPr>
          <p:cNvPr id="2" name="Title 1"/>
          <p:cNvSpPr>
            <a:spLocks noGrp="1"/>
          </p:cNvSpPr>
          <p:nvPr>
            <p:ph type="title"/>
          </p:nvPr>
        </p:nvSpPr>
        <p:spPr/>
        <p:txBody>
          <a:bodyPr/>
          <a:lstStyle/>
          <a:p>
            <a:pPr algn="r"/>
            <a:r>
              <a:rPr lang="ar-IQ" b="1" dirty="0"/>
              <a:t>03 </a:t>
            </a:r>
            <a:r>
              <a:rPr lang="ar-IQ" dirty="0"/>
              <a:t> </a:t>
            </a:r>
            <a:r>
              <a:rPr lang="ar-IQ" b="1" dirty="0"/>
              <a:t>نظرية التنظيم  الهرمي للحاجات</a:t>
            </a:r>
            <a:r>
              <a:rPr lang="ar-IQ" dirty="0"/>
              <a:t> </a:t>
            </a:r>
          </a:p>
        </p:txBody>
      </p:sp>
    </p:spTree>
    <p:extLst>
      <p:ext uri="{BB962C8B-B14F-4D97-AF65-F5344CB8AC3E}">
        <p14:creationId xmlns:p14="http://schemas.microsoft.com/office/powerpoint/2010/main" val="4103755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dirty="0"/>
              <a:t>طور كاتل </a:t>
            </a:r>
            <a:r>
              <a:rPr lang="en-US" dirty="0" err="1"/>
              <a:t>Cattel</a:t>
            </a:r>
            <a:r>
              <a:rPr lang="en-US" dirty="0"/>
              <a:t> </a:t>
            </a:r>
            <a:r>
              <a:rPr lang="ar-IQ" dirty="0"/>
              <a:t> نظرية دينامية السمات في الدافعية والتي تتضمن ثلاث معالم بارزة :  </a:t>
            </a:r>
            <a:endParaRPr lang="en-US" dirty="0"/>
          </a:p>
          <a:p>
            <a:pPr lvl="0" algn="just"/>
            <a:r>
              <a:rPr lang="ar-IQ" dirty="0"/>
              <a:t>انها تجمع بشكل بالغ الدقة بين الاعتبارات التي تشير الى المنشأ الحيوي للدافعية وتلك التي تقول بالأساس الاجتماعي .</a:t>
            </a:r>
            <a:endParaRPr lang="en-US" dirty="0"/>
          </a:p>
          <a:p>
            <a:pPr lvl="0" algn="just"/>
            <a:r>
              <a:rPr lang="ar-IQ" dirty="0"/>
              <a:t>صقلت لتمدنا بمقاييس للسمات الأساسية للدافعية .</a:t>
            </a:r>
            <a:endParaRPr lang="en-US" dirty="0"/>
          </a:p>
          <a:p>
            <a:pPr lvl="0" algn="just"/>
            <a:r>
              <a:rPr lang="ar-IQ" dirty="0"/>
              <a:t>تقدم تفسيرا للتذبذب الذي يحدث من وقت لآخر في قوة دافعية السمات او الحالات التي تطرأ على الدافعية.</a:t>
            </a:r>
            <a:endParaRPr lang="en-US" dirty="0"/>
          </a:p>
          <a:p>
            <a:pPr algn="just"/>
            <a:endParaRPr lang="ar-IQ" dirty="0"/>
          </a:p>
        </p:txBody>
      </p:sp>
      <p:sp>
        <p:nvSpPr>
          <p:cNvPr id="2" name="Title 1"/>
          <p:cNvSpPr>
            <a:spLocks noGrp="1"/>
          </p:cNvSpPr>
          <p:nvPr>
            <p:ph type="title"/>
          </p:nvPr>
        </p:nvSpPr>
        <p:spPr/>
        <p:txBody>
          <a:bodyPr/>
          <a:lstStyle/>
          <a:p>
            <a:pPr algn="r"/>
            <a:r>
              <a:rPr lang="en-US" dirty="0"/>
              <a:t> </a:t>
            </a:r>
            <a:r>
              <a:rPr lang="ar-IQ" b="1" dirty="0"/>
              <a:t>04 نظرية دينامية السمات</a:t>
            </a:r>
            <a:endParaRPr lang="ar-IQ" dirty="0"/>
          </a:p>
        </p:txBody>
      </p:sp>
    </p:spTree>
    <p:extLst>
      <p:ext uri="{BB962C8B-B14F-4D97-AF65-F5344CB8AC3E}">
        <p14:creationId xmlns:p14="http://schemas.microsoft.com/office/powerpoint/2010/main" val="4025327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
              <a:buNone/>
            </a:pPr>
            <a:r>
              <a:rPr lang="ar-IQ" dirty="0"/>
              <a:t>وانتهى كاتل الى تحديد فئتين متنوعتين من العوامل ذات التأثير </a:t>
            </a:r>
            <a:r>
              <a:rPr lang="ar-IQ" dirty="0" err="1"/>
              <a:t>الدافعي</a:t>
            </a:r>
            <a:r>
              <a:rPr lang="ar-IQ" dirty="0"/>
              <a:t> هما :</a:t>
            </a:r>
            <a:endParaRPr lang="en-US" dirty="0"/>
          </a:p>
          <a:p>
            <a:pPr marL="0" indent="0" algn="just">
              <a:buNone/>
            </a:pPr>
            <a:r>
              <a:rPr lang="ar-IQ" dirty="0"/>
              <a:t>        </a:t>
            </a:r>
            <a:r>
              <a:rPr lang="ar-IQ" b="1" dirty="0"/>
              <a:t>اولا</a:t>
            </a:r>
            <a:r>
              <a:rPr lang="ar-IQ" dirty="0"/>
              <a:t> : عوامل الطاقة </a:t>
            </a:r>
            <a:r>
              <a:rPr lang="ar-IQ" b="1" dirty="0"/>
              <a:t>الحيوية</a:t>
            </a:r>
            <a:r>
              <a:rPr lang="ar-IQ" dirty="0"/>
              <a:t> المحركة وتتمثل بالمصادر الفطرية للاستجابة للحاجات البشرية الحيوية مع ما يصاحبها من النزعات الوجدانية المناظرة , وهي تشمل البحث عن الطعام , التزاوج , التجمع , الخوف , تأكيد الذات, النرجسية , المقاتلة , التملك. </a:t>
            </a:r>
            <a:endParaRPr lang="en-US" dirty="0"/>
          </a:p>
          <a:p>
            <a:pPr marL="0" indent="0" algn="just">
              <a:buNone/>
            </a:pPr>
            <a:r>
              <a:rPr lang="ar-IQ" dirty="0"/>
              <a:t>        </a:t>
            </a:r>
            <a:r>
              <a:rPr lang="ar-IQ" b="1" dirty="0"/>
              <a:t>ثانيا</a:t>
            </a:r>
            <a:r>
              <a:rPr lang="ar-IQ" dirty="0"/>
              <a:t> : عوامل </a:t>
            </a:r>
            <a:r>
              <a:rPr lang="ar-IQ" b="1" dirty="0"/>
              <a:t>العاطفة</a:t>
            </a:r>
            <a:r>
              <a:rPr lang="ar-IQ" dirty="0"/>
              <a:t> وتعني مصادر الدافعية التي </a:t>
            </a:r>
            <a:r>
              <a:rPr lang="ar-IQ" b="1" dirty="0"/>
              <a:t>اكتسبها</a:t>
            </a:r>
            <a:r>
              <a:rPr lang="ar-IQ" dirty="0"/>
              <a:t> الفرد والتي تقوم عليها استجابته للأشخاص والأشياء والنظم الاجتماعية ,  وتشمل عاطفة الذات او تقديرها , النجاح المهني , الرغبة في وجود حبيب او قرين , والأبوة أو الأمومة (بمعنى الرغبة في تكوين اسرة) , والدين , والاهتمامات العلمية , والرياضة البدنية .</a:t>
            </a:r>
            <a:endParaRPr lang="en-US" dirty="0"/>
          </a:p>
          <a:p>
            <a:pPr algn="just"/>
            <a:endParaRPr lang="ar-IQ" dirty="0"/>
          </a:p>
        </p:txBody>
      </p:sp>
    </p:spTree>
    <p:extLst>
      <p:ext uri="{BB962C8B-B14F-4D97-AF65-F5344CB8AC3E}">
        <p14:creationId xmlns:p14="http://schemas.microsoft.com/office/powerpoint/2010/main" val="3306558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dirty="0"/>
              <a:t>يراد بالعزو العوامل الكامنة او  المفسرة لبعض السلوكيات ووفقا  </a:t>
            </a:r>
            <a:r>
              <a:rPr lang="ar-IQ" dirty="0" smtClean="0"/>
              <a:t>ل </a:t>
            </a:r>
            <a:r>
              <a:rPr lang="en-US" dirty="0" smtClean="0"/>
              <a:t>  </a:t>
            </a:r>
            <a:r>
              <a:rPr lang="en-US" dirty="0" err="1"/>
              <a:t>Heider</a:t>
            </a:r>
            <a:r>
              <a:rPr lang="en-US" dirty="0"/>
              <a:t> 1985</a:t>
            </a:r>
            <a:r>
              <a:rPr lang="ar-IQ" dirty="0"/>
              <a:t> يعتبر سلوكنا مدفوعا لحاجتين : </a:t>
            </a:r>
            <a:r>
              <a:rPr lang="ar-IQ" b="1" dirty="0"/>
              <a:t>الأولى</a:t>
            </a:r>
            <a:r>
              <a:rPr lang="ar-IQ" dirty="0"/>
              <a:t> حاجتنا لفهم العالم من حولنا </a:t>
            </a:r>
            <a:endParaRPr lang="ar-IQ" dirty="0" smtClean="0"/>
          </a:p>
          <a:p>
            <a:pPr marL="0" indent="0" algn="just">
              <a:buNone/>
            </a:pPr>
            <a:r>
              <a:rPr lang="ar-IQ" b="1" dirty="0" smtClean="0"/>
              <a:t>الثانية</a:t>
            </a:r>
            <a:r>
              <a:rPr lang="ar-IQ" dirty="0" smtClean="0"/>
              <a:t> </a:t>
            </a:r>
            <a:r>
              <a:rPr lang="ar-IQ" dirty="0"/>
              <a:t>رغبتنا في التحكم بالعالم من حولنا </a:t>
            </a:r>
            <a:endParaRPr lang="ar-IQ" dirty="0" smtClean="0"/>
          </a:p>
          <a:p>
            <a:pPr marL="0" indent="0" algn="just">
              <a:buNone/>
            </a:pPr>
            <a:r>
              <a:rPr lang="ar-IQ" dirty="0" smtClean="0"/>
              <a:t>وهو </a:t>
            </a:r>
            <a:r>
              <a:rPr lang="ar-IQ" dirty="0"/>
              <a:t>يفترض انه ليس بالإمكان إرضاء هذين الدافعين ما لم  نكون قادرين على التنبؤ بالأحداث التي تجري من حولنا .</a:t>
            </a:r>
            <a:endParaRPr lang="en-US" dirty="0"/>
          </a:p>
          <a:p>
            <a:pPr algn="just"/>
            <a:endParaRPr lang="ar-IQ" dirty="0"/>
          </a:p>
        </p:txBody>
      </p:sp>
      <p:sp>
        <p:nvSpPr>
          <p:cNvPr id="2" name="Title 1"/>
          <p:cNvSpPr>
            <a:spLocks noGrp="1"/>
          </p:cNvSpPr>
          <p:nvPr>
            <p:ph type="title"/>
          </p:nvPr>
        </p:nvSpPr>
        <p:spPr/>
        <p:txBody>
          <a:bodyPr/>
          <a:lstStyle/>
          <a:p>
            <a:pPr algn="r"/>
            <a:r>
              <a:rPr lang="ar-IQ" b="1" dirty="0"/>
              <a:t> 05 نظرية العزو</a:t>
            </a:r>
            <a:endParaRPr lang="ar-IQ" dirty="0"/>
          </a:p>
        </p:txBody>
      </p:sp>
    </p:spTree>
    <p:extLst>
      <p:ext uri="{BB962C8B-B14F-4D97-AF65-F5344CB8AC3E}">
        <p14:creationId xmlns:p14="http://schemas.microsoft.com/office/powerpoint/2010/main" val="1741095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r>
              <a:rPr lang="ar-IQ" dirty="0"/>
              <a:t> وعندما نقوم بعملية العزو فإننا نميل الى تفسير السلوك بصيغة سؤال عن </a:t>
            </a:r>
            <a:r>
              <a:rPr lang="ar-IQ" dirty="0" err="1" smtClean="0"/>
              <a:t>مرجعيتة</a:t>
            </a:r>
            <a:r>
              <a:rPr lang="ar-IQ" dirty="0" smtClean="0"/>
              <a:t> اما </a:t>
            </a:r>
            <a:r>
              <a:rPr lang="ar-IQ" dirty="0"/>
              <a:t>الى القوى الداخلية او القوى الخارجية , فعندما يصدم سائق ما سيارته  بعمود الهاتف نحاول عزو هذا الحادث الى عوامل داخلية خاصة بالسائق (سوء قيادته , تناوله للكحول , ضعف بصره..) او الى عوامل خارجية خاصة بالسيارة والبيئة (ثقب الاطار وانحراف السيارة , زلق الطريق , الضباب ...الخ).  </a:t>
            </a:r>
            <a:endParaRPr lang="en-US" dirty="0"/>
          </a:p>
          <a:p>
            <a:pPr algn="just"/>
            <a:r>
              <a:rPr lang="ar-IQ" dirty="0"/>
              <a:t>وتتضمن الأسباب الداخلية أمورا مثل المزاج , الجهد , القدرة ,  الاتجاهات , والميل الشخصي </a:t>
            </a:r>
            <a:endParaRPr lang="ar-IQ" dirty="0" smtClean="0"/>
          </a:p>
          <a:p>
            <a:pPr algn="just"/>
            <a:r>
              <a:rPr lang="ar-IQ" dirty="0" smtClean="0"/>
              <a:t>اما </a:t>
            </a:r>
            <a:r>
              <a:rPr lang="ar-IQ" dirty="0"/>
              <a:t>الأسباب الخارجية فهي كل العوامل غير الشخصية . </a:t>
            </a:r>
            <a:r>
              <a:rPr lang="ar-IQ" b="1" dirty="0"/>
              <a:t>والحديث عن المسببات الداخلية والمسببات الخارجية هو حديث عن موضوع مركز الضبط او التحكم  </a:t>
            </a:r>
            <a:r>
              <a:rPr lang="ar-IQ" dirty="0"/>
              <a:t>.</a:t>
            </a:r>
          </a:p>
        </p:txBody>
      </p:sp>
    </p:spTree>
    <p:extLst>
      <p:ext uri="{BB962C8B-B14F-4D97-AF65-F5344CB8AC3E}">
        <p14:creationId xmlns:p14="http://schemas.microsoft.com/office/powerpoint/2010/main" val="3961853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sz="3800" b="1" dirty="0"/>
              <a:t>التعلم</a:t>
            </a:r>
            <a:r>
              <a:rPr lang="ar-IQ" sz="3800" dirty="0"/>
              <a:t> </a:t>
            </a:r>
            <a:r>
              <a:rPr lang="ar-IQ" dirty="0"/>
              <a:t>هو العملية التي يتفاعل فيها الكائن الحي مع بيئته ويتحول إلى تغير من خلال التجربة بحيث يتم تعديل سلوكه اللاحق</a:t>
            </a:r>
            <a:r>
              <a:rPr lang="ar-IQ" dirty="0" smtClean="0"/>
              <a:t>.</a:t>
            </a:r>
          </a:p>
          <a:p>
            <a:pPr marL="0" indent="0" algn="just">
              <a:buNone/>
            </a:pPr>
            <a:endParaRPr lang="ar-IQ" dirty="0" smtClean="0"/>
          </a:p>
          <a:p>
            <a:pPr marL="0" indent="0" algn="just">
              <a:buNone/>
            </a:pPr>
            <a:r>
              <a:rPr lang="ar-IQ" b="1" dirty="0"/>
              <a:t>دعونا نقسم هذا التعريف إلى أجزاءه الثلاثة:</a:t>
            </a:r>
            <a:endParaRPr lang="en-US" b="1" dirty="0"/>
          </a:p>
          <a:p>
            <a:pPr algn="just"/>
            <a:r>
              <a:rPr lang="ar-IQ" dirty="0" smtClean="0"/>
              <a:t>أولا</a:t>
            </a:r>
            <a:r>
              <a:rPr lang="ar-IQ" dirty="0"/>
              <a:t>، التعلم هو تغيير على المدى الطويل أي أنه ليس في فترة وجيزة</a:t>
            </a:r>
            <a:endParaRPr lang="en-US" dirty="0"/>
          </a:p>
          <a:p>
            <a:pPr algn="just"/>
            <a:r>
              <a:rPr lang="ar-IQ" dirty="0" smtClean="0"/>
              <a:t>ثانيا</a:t>
            </a:r>
            <a:r>
              <a:rPr lang="ar-IQ" dirty="0"/>
              <a:t>، ينطوي التعلم على ارتباطات ذهنية، ومن المفترض أن يكون لها أساسها في الدماغ.</a:t>
            </a:r>
            <a:endParaRPr lang="en-US" dirty="0"/>
          </a:p>
          <a:p>
            <a:pPr algn="just"/>
            <a:r>
              <a:rPr lang="ar-IQ" dirty="0" smtClean="0"/>
              <a:t>ثالثا</a:t>
            </a:r>
            <a:r>
              <a:rPr lang="ar-IQ" dirty="0"/>
              <a:t>، التعلم هو تغيير بسبب التجربة، وليس نتيجة النضج الفسيولوجي، أو التعب، أو الكحول أو المخدرات، أو بداية المرض العقلي</a:t>
            </a:r>
            <a:r>
              <a:rPr lang="ar-IQ" dirty="0" smtClean="0"/>
              <a:t>.</a:t>
            </a:r>
            <a:endParaRPr lang="en-US" dirty="0"/>
          </a:p>
        </p:txBody>
      </p:sp>
      <p:sp>
        <p:nvSpPr>
          <p:cNvPr id="2" name="Title 1"/>
          <p:cNvSpPr>
            <a:spLocks noGrp="1"/>
          </p:cNvSpPr>
          <p:nvPr>
            <p:ph type="title"/>
          </p:nvPr>
        </p:nvSpPr>
        <p:spPr/>
        <p:txBody>
          <a:bodyPr/>
          <a:lstStyle/>
          <a:p>
            <a:pPr algn="ctr"/>
            <a:r>
              <a:rPr lang="ar-IQ" b="1" dirty="0"/>
              <a:t>التعلم والتفكير</a:t>
            </a:r>
            <a:endParaRPr lang="ar-IQ" dirty="0"/>
          </a:p>
        </p:txBody>
      </p:sp>
    </p:spTree>
    <p:extLst>
      <p:ext uri="{BB962C8B-B14F-4D97-AF65-F5344CB8AC3E}">
        <p14:creationId xmlns:p14="http://schemas.microsoft.com/office/powerpoint/2010/main" val="269981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buNone/>
            </a:pPr>
            <a:r>
              <a:rPr lang="ar-IQ" b="1" dirty="0"/>
              <a:t>التفكير</a:t>
            </a:r>
            <a:r>
              <a:rPr lang="ar-IQ" dirty="0"/>
              <a:t> هو عملية بناءة بمعنى أنه يساعدنا على تشكيل تمثيل جديد لأي كائن أو حدث عن طريق تحويل المعلومات المتاحة. وهو ينطوي على عدد من الأنشطة العقلية، مثل الاستنتاج، والتجريد، والمنطق، والتخيل، والحكم، وحل المشكلات، والتفكير الإبداعي.</a:t>
            </a:r>
            <a:endParaRPr lang="en-US" dirty="0"/>
          </a:p>
          <a:p>
            <a:pPr marL="0" indent="0" algn="just">
              <a:buNone/>
            </a:pPr>
            <a:r>
              <a:rPr lang="ar-IQ" dirty="0"/>
              <a:t>• هذه الأنشطة تحدث في أذهاننا ويمكن الاستدلال عليها من سلوكياتنا.</a:t>
            </a:r>
            <a:endParaRPr lang="en-US" dirty="0"/>
          </a:p>
          <a:p>
            <a:pPr marL="0" indent="0" algn="just">
              <a:buNone/>
            </a:pPr>
            <a:r>
              <a:rPr lang="ar-IQ" dirty="0"/>
              <a:t>• عادة ما يبدأ التفكير </a:t>
            </a:r>
            <a:r>
              <a:rPr lang="ar-IQ" b="1" dirty="0"/>
              <a:t>بمشكلة</a:t>
            </a:r>
            <a:r>
              <a:rPr lang="ar-IQ" dirty="0"/>
              <a:t> ويذهب عبر سلسلة من </a:t>
            </a:r>
            <a:r>
              <a:rPr lang="ar-IQ" b="1" dirty="0"/>
              <a:t>الخطوات</a:t>
            </a:r>
            <a:r>
              <a:rPr lang="ar-IQ" dirty="0"/>
              <a:t> مثل الحكم ، التجريد، الاستنتاج، المنطق ، التخيل، والتذكر. وغالبا ما تكون هذه الخطوات موجهة نحو </a:t>
            </a:r>
            <a:r>
              <a:rPr lang="ar-IQ" b="1" dirty="0"/>
              <a:t>حل</a:t>
            </a:r>
            <a:r>
              <a:rPr lang="ar-IQ" dirty="0"/>
              <a:t> </a:t>
            </a:r>
            <a:r>
              <a:rPr lang="ar-IQ" b="1" dirty="0"/>
              <a:t>المشكلة</a:t>
            </a:r>
            <a:r>
              <a:rPr lang="ar-IQ" dirty="0"/>
              <a:t>.</a:t>
            </a:r>
            <a:endParaRPr lang="en-US" dirty="0"/>
          </a:p>
          <a:p>
            <a:pPr marL="0" indent="0" algn="just">
              <a:buNone/>
            </a:pPr>
            <a:endParaRPr lang="ar-IQ" dirty="0"/>
          </a:p>
        </p:txBody>
      </p:sp>
    </p:spTree>
    <p:extLst>
      <p:ext uri="{BB962C8B-B14F-4D97-AF65-F5344CB8AC3E}">
        <p14:creationId xmlns:p14="http://schemas.microsoft.com/office/powerpoint/2010/main" val="1137100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ar-IQ" b="1" dirty="0" smtClean="0"/>
              <a:t>1- التفكير </a:t>
            </a:r>
            <a:r>
              <a:rPr lang="ar-IQ" b="1" dirty="0"/>
              <a:t>الموجه</a:t>
            </a:r>
            <a:r>
              <a:rPr lang="ar-IQ" dirty="0"/>
              <a:t> يركز على التعامل مع مشكلة محددة. هذا التفكير لديه ثلاثة عناصر: المشكلة، والهدف، والخطوات للوصول إلى الهدف. هناك طريقتان تستخدمان بشكل بارز في حل المشكلات و هم :</a:t>
            </a:r>
            <a:endParaRPr lang="en-US" dirty="0"/>
          </a:p>
          <a:p>
            <a:pPr marL="0" indent="0" algn="just">
              <a:buNone/>
            </a:pPr>
            <a:r>
              <a:rPr lang="ar-IQ" dirty="0"/>
              <a:t>-  التحليل النهائي و "الخوارزميات". وفي حالة التحليل النهائي للوسائل، يتبع إجراء محدد خطوة بخطوة لحل بعض أنواع المشاكل.</a:t>
            </a:r>
            <a:endParaRPr lang="en-US" dirty="0"/>
          </a:p>
          <a:p>
            <a:pPr marL="0" indent="0" algn="just">
              <a:buNone/>
            </a:pPr>
            <a:r>
              <a:rPr lang="ar-IQ" dirty="0"/>
              <a:t>- الاستدلال الفرد هو حر في الذهاب لأي نوع من القواعد أو الأفكار الممكنة للوصول إلى الحل. وتسمى أيضا القاعدة الإبهام.</a:t>
            </a:r>
          </a:p>
        </p:txBody>
      </p:sp>
      <p:sp>
        <p:nvSpPr>
          <p:cNvPr id="2" name="Title 1"/>
          <p:cNvSpPr>
            <a:spLocks noGrp="1"/>
          </p:cNvSpPr>
          <p:nvPr>
            <p:ph type="title"/>
          </p:nvPr>
        </p:nvSpPr>
        <p:spPr/>
        <p:txBody>
          <a:bodyPr/>
          <a:lstStyle/>
          <a:p>
            <a:pPr algn="r"/>
            <a:r>
              <a:rPr lang="ar-IQ" b="1" dirty="0"/>
              <a:t>أنواع التفكير </a:t>
            </a:r>
            <a:endParaRPr lang="ar-IQ" dirty="0"/>
          </a:p>
        </p:txBody>
      </p:sp>
    </p:spTree>
    <p:extLst>
      <p:ext uri="{BB962C8B-B14F-4D97-AF65-F5344CB8AC3E}">
        <p14:creationId xmlns:p14="http://schemas.microsoft.com/office/powerpoint/2010/main" val="167219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
              <a:buNone/>
            </a:pPr>
            <a:r>
              <a:rPr lang="ar-IQ" dirty="0" smtClean="0"/>
              <a:t>2- </a:t>
            </a:r>
            <a:r>
              <a:rPr lang="ar-IQ" b="1" dirty="0" smtClean="0"/>
              <a:t>التفكير </a:t>
            </a:r>
            <a:r>
              <a:rPr lang="ar-IQ" b="1" dirty="0" err="1"/>
              <a:t>الأستدلالي</a:t>
            </a:r>
            <a:r>
              <a:rPr lang="ar-IQ" dirty="0"/>
              <a:t>  يعتمد على مجموعة متنوعة من الهياكل العقلية مثل المفاهيم والمنطق:</a:t>
            </a:r>
            <a:endParaRPr lang="en-US" dirty="0"/>
          </a:p>
          <a:p>
            <a:pPr marL="0" indent="0" algn="just">
              <a:buNone/>
            </a:pPr>
            <a:r>
              <a:rPr lang="ar-IQ" dirty="0"/>
              <a:t>• المفاهيم هي واحدة من العناصر الرئيسية للتفكير. المفاهيم تمثل الأشياء، والأنشطة، والأفكار، أو الكائنات الحية. كما أنها تمثل </a:t>
            </a:r>
            <a:r>
              <a:rPr lang="ar-IQ" b="1" dirty="0"/>
              <a:t>خصائص</a:t>
            </a:r>
            <a:r>
              <a:rPr lang="ar-IQ" dirty="0"/>
              <a:t> (مثل "الشرس" أو "الشجاع")، </a:t>
            </a:r>
            <a:r>
              <a:rPr lang="ar-IQ" b="1" dirty="0"/>
              <a:t>والتجريدات</a:t>
            </a:r>
            <a:r>
              <a:rPr lang="ar-IQ" dirty="0"/>
              <a:t> (مثل "الغضب" أو "الخوف")، </a:t>
            </a:r>
            <a:r>
              <a:rPr lang="ar-IQ" b="1" dirty="0"/>
              <a:t>والعلاقات</a:t>
            </a:r>
            <a:r>
              <a:rPr lang="ar-IQ" dirty="0"/>
              <a:t> (مثل "أصغر من" أو "أكثر ذكاء من"). </a:t>
            </a:r>
            <a:endParaRPr lang="ar-IQ" dirty="0" smtClean="0"/>
          </a:p>
          <a:p>
            <a:pPr marL="0" indent="0" algn="just">
              <a:buNone/>
            </a:pPr>
            <a:r>
              <a:rPr lang="ar-IQ" sz="3500" u="sng" dirty="0" smtClean="0">
                <a:solidFill>
                  <a:srgbClr val="FF0000"/>
                </a:solidFill>
              </a:rPr>
              <a:t>المفاهيم</a:t>
            </a:r>
            <a:r>
              <a:rPr lang="ar-IQ" dirty="0" smtClean="0"/>
              <a:t> </a:t>
            </a:r>
            <a:r>
              <a:rPr lang="ar-IQ" dirty="0"/>
              <a:t>هي الهياكل العقلية التي تسمح لنا بتنظيم المعرفة بطرق منهجية. لا يمكننا أن نلاحظها مباشرة، ولكن يمكننا استنتاجها من السلوك.</a:t>
            </a:r>
            <a:endParaRPr lang="en-US" dirty="0"/>
          </a:p>
          <a:p>
            <a:pPr marL="0" indent="0" algn="just">
              <a:buNone/>
            </a:pPr>
            <a:endParaRPr lang="ar-IQ" dirty="0"/>
          </a:p>
        </p:txBody>
      </p:sp>
    </p:spTree>
    <p:extLst>
      <p:ext uri="{BB962C8B-B14F-4D97-AF65-F5344CB8AC3E}">
        <p14:creationId xmlns:p14="http://schemas.microsoft.com/office/powerpoint/2010/main" val="675026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lgn="just">
              <a:buNone/>
            </a:pPr>
            <a:r>
              <a:rPr lang="ar-IQ" dirty="0">
                <a:solidFill>
                  <a:srgbClr val="FF0000"/>
                </a:solidFill>
              </a:rPr>
              <a:t>الأستدلال</a:t>
            </a:r>
            <a:r>
              <a:rPr lang="ar-IQ" dirty="0"/>
              <a:t> هو أيضا أحد الجوانب الرئيسية للتفكير. إنها عملية تنطوي على </a:t>
            </a:r>
            <a:r>
              <a:rPr lang="ar-IQ" b="1" dirty="0"/>
              <a:t>الأستنتاج</a:t>
            </a:r>
            <a:r>
              <a:rPr lang="ar-IQ" dirty="0"/>
              <a:t> . يستخدم الأستدلال في التفكير المنطقي  وحل المشكلات. هو ذو هدف موجه، والاستنتاجات أو الأحكام مستمدة من مجموعة من الحقائق.  وتستخدم المعلومات من البيئة والمعلومات المخزنة في العقل تبعا لقواعد معينة.</a:t>
            </a:r>
            <a:endParaRPr lang="en-US" dirty="0"/>
          </a:p>
          <a:p>
            <a:pPr marL="0" indent="0" algn="just">
              <a:buNone/>
            </a:pPr>
            <a:endParaRPr lang="ar-IQ" dirty="0" smtClean="0"/>
          </a:p>
          <a:p>
            <a:pPr marL="0" indent="0" algn="just">
              <a:buNone/>
            </a:pPr>
            <a:r>
              <a:rPr lang="ar-IQ" b="1" dirty="0" smtClean="0"/>
              <a:t>هناك </a:t>
            </a:r>
            <a:r>
              <a:rPr lang="ar-IQ" b="1" dirty="0"/>
              <a:t>نوعان من الأستدلال </a:t>
            </a:r>
            <a:r>
              <a:rPr lang="ar-IQ" dirty="0"/>
              <a:t>: استنتاجي واستقرائي. </a:t>
            </a:r>
            <a:endParaRPr lang="ar-IQ" dirty="0" smtClean="0"/>
          </a:p>
          <a:p>
            <a:pPr marL="0" indent="0" algn="just">
              <a:buNone/>
            </a:pPr>
            <a:r>
              <a:rPr lang="ar-IQ" dirty="0" smtClean="0"/>
              <a:t>في </a:t>
            </a:r>
            <a:r>
              <a:rPr lang="ar-IQ" dirty="0"/>
              <a:t>الاستدلال </a:t>
            </a:r>
            <a:r>
              <a:rPr lang="ar-IQ" b="1" dirty="0"/>
              <a:t>الاستنتاجي</a:t>
            </a:r>
            <a:r>
              <a:rPr lang="ar-IQ" dirty="0"/>
              <a:t> نحاول استنتاج أو استخلاص النتائج من مجموعة من التأكيدات الأولية أو </a:t>
            </a:r>
            <a:r>
              <a:rPr lang="ar-IQ" dirty="0" smtClean="0"/>
              <a:t>المباني </a:t>
            </a:r>
          </a:p>
          <a:p>
            <a:pPr marL="0" indent="0" algn="just">
              <a:buNone/>
            </a:pPr>
            <a:r>
              <a:rPr lang="ar-IQ" dirty="0" smtClean="0"/>
              <a:t>أما </a:t>
            </a:r>
            <a:r>
              <a:rPr lang="ar-IQ" dirty="0"/>
              <a:t>في الاستدلال </a:t>
            </a:r>
            <a:r>
              <a:rPr lang="ar-IQ" b="1" dirty="0"/>
              <a:t>الاستقرائي</a:t>
            </a:r>
            <a:r>
              <a:rPr lang="ar-IQ" dirty="0"/>
              <a:t> نبدأ من الأدلة المتاحة لتوليد استنتاج حول احتمال وجود شيء ما.</a:t>
            </a:r>
          </a:p>
        </p:txBody>
      </p:sp>
    </p:spTree>
    <p:extLst>
      <p:ext uri="{BB962C8B-B14F-4D97-AF65-F5344CB8AC3E}">
        <p14:creationId xmlns:p14="http://schemas.microsoft.com/office/powerpoint/2010/main" val="380677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600" dirty="0"/>
              <a:t>01 الوظيفة التنشيطية : فالدوافع تحفز السلوك بصيغة نشاط ما وقد يكون بدنيا او نفسيا او معرفيا او اجتماعيا .....</a:t>
            </a:r>
            <a:r>
              <a:rPr lang="ar-IQ" sz="3600" dirty="0" smtClean="0"/>
              <a:t>الخ .</a:t>
            </a:r>
          </a:p>
          <a:p>
            <a:pPr marL="0" indent="0" algn="just">
              <a:buNone/>
            </a:pPr>
            <a:endParaRPr lang="en-US" sz="3600" dirty="0"/>
          </a:p>
          <a:p>
            <a:pPr marL="0" indent="0" algn="just">
              <a:buNone/>
            </a:pPr>
            <a:r>
              <a:rPr lang="ar-IQ" sz="3600" dirty="0"/>
              <a:t>02 الوظيفة التوجيهية : وتعني ان النشاط الإنساني الواعي هو نشاط موجه نحو هدف محدد فلا دافعية من دون هدف يوجه السلوك وجهة معينة  .</a:t>
            </a:r>
            <a:endParaRPr lang="en-US" sz="3600" dirty="0"/>
          </a:p>
          <a:p>
            <a:pPr marL="0" indent="0" algn="just">
              <a:buNone/>
            </a:pPr>
            <a:endParaRPr lang="ar-IQ" sz="3600" dirty="0"/>
          </a:p>
        </p:txBody>
      </p:sp>
      <p:sp>
        <p:nvSpPr>
          <p:cNvPr id="2" name="Title 1"/>
          <p:cNvSpPr>
            <a:spLocks noGrp="1"/>
          </p:cNvSpPr>
          <p:nvPr>
            <p:ph type="title"/>
          </p:nvPr>
        </p:nvSpPr>
        <p:spPr/>
        <p:txBody>
          <a:bodyPr/>
          <a:lstStyle/>
          <a:p>
            <a:pPr algn="ctr"/>
            <a:r>
              <a:rPr lang="ar-IQ" dirty="0" smtClean="0"/>
              <a:t>وظيفة الدافع</a:t>
            </a:r>
            <a:endParaRPr lang="ar-IQ" dirty="0"/>
          </a:p>
        </p:txBody>
      </p:sp>
    </p:spTree>
    <p:extLst>
      <p:ext uri="{BB962C8B-B14F-4D97-AF65-F5344CB8AC3E}">
        <p14:creationId xmlns:p14="http://schemas.microsoft.com/office/powerpoint/2010/main" val="2962262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ar-IQ" dirty="0" smtClean="0"/>
              <a:t>3- </a:t>
            </a:r>
            <a:r>
              <a:rPr lang="ar-IQ" b="1" dirty="0" smtClean="0"/>
              <a:t>التفكير الإبداعي </a:t>
            </a:r>
            <a:r>
              <a:rPr lang="ar-IQ" dirty="0"/>
              <a:t>هو نوع معين من التفكير الذي ينطوي على التوصل إلى حل مشكلة بطريقة فريدة والتي لم تكن  </a:t>
            </a:r>
            <a:r>
              <a:rPr lang="ar-IQ" dirty="0" err="1"/>
              <a:t>مألوفه</a:t>
            </a:r>
            <a:r>
              <a:rPr lang="ar-IQ" dirty="0"/>
              <a:t> أو موجودة في وقت سابق.</a:t>
            </a:r>
            <a:endParaRPr lang="en-US" dirty="0"/>
          </a:p>
          <a:p>
            <a:pPr marL="0" indent="0">
              <a:buNone/>
            </a:pPr>
            <a:r>
              <a:rPr lang="ar-IQ" b="1" dirty="0"/>
              <a:t>مراحل التفكير الإبداعي</a:t>
            </a:r>
            <a:r>
              <a:rPr lang="ar-IQ" dirty="0"/>
              <a:t>: ​​ذكر غراهام والاس، أحد علماء النفس البارزين في أوائل القرن العشرين، أن هناك خمس مراحل للتفكير الإبداعي:</a:t>
            </a:r>
            <a:endParaRPr lang="en-US" dirty="0"/>
          </a:p>
          <a:p>
            <a:pPr marL="514350" indent="-514350">
              <a:buFont typeface="+mj-lt"/>
              <a:buAutoNum type="arabicPeriod"/>
            </a:pPr>
            <a:r>
              <a:rPr lang="ar-IQ" dirty="0" smtClean="0"/>
              <a:t>الإعداد</a:t>
            </a:r>
          </a:p>
          <a:p>
            <a:pPr marL="514350" indent="-514350">
              <a:buFont typeface="+mj-lt"/>
              <a:buAutoNum type="arabicPeriod"/>
            </a:pPr>
            <a:r>
              <a:rPr lang="ar-IQ" dirty="0" smtClean="0"/>
              <a:t>الرخم </a:t>
            </a:r>
          </a:p>
          <a:p>
            <a:pPr marL="514350" indent="-514350">
              <a:buFont typeface="+mj-lt"/>
              <a:buAutoNum type="arabicPeriod"/>
            </a:pPr>
            <a:r>
              <a:rPr lang="ar-IQ" dirty="0" smtClean="0"/>
              <a:t>التنوير </a:t>
            </a:r>
          </a:p>
          <a:p>
            <a:pPr marL="514350" indent="-514350">
              <a:buFont typeface="+mj-lt"/>
              <a:buAutoNum type="arabicPeriod"/>
            </a:pPr>
            <a:r>
              <a:rPr lang="ar-IQ" dirty="0" smtClean="0"/>
              <a:t>التقييم</a:t>
            </a:r>
          </a:p>
          <a:p>
            <a:pPr marL="514350" indent="-514350">
              <a:buFont typeface="+mj-lt"/>
              <a:buAutoNum type="arabicPeriod"/>
            </a:pPr>
            <a:r>
              <a:rPr lang="ar-IQ" dirty="0" smtClean="0"/>
              <a:t>المراجعة </a:t>
            </a:r>
            <a:r>
              <a:rPr lang="ar-IQ" dirty="0"/>
              <a:t>مطلوبة في حالة حل غير مرضي </a:t>
            </a:r>
            <a:r>
              <a:rPr lang="ar-IQ" dirty="0" smtClean="0"/>
              <a:t> </a:t>
            </a:r>
            <a:endParaRPr lang="ar-IQ" dirty="0"/>
          </a:p>
        </p:txBody>
      </p:sp>
    </p:spTree>
    <p:extLst>
      <p:ext uri="{BB962C8B-B14F-4D97-AF65-F5344CB8AC3E}">
        <p14:creationId xmlns:p14="http://schemas.microsoft.com/office/powerpoint/2010/main" val="392763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علماء النفس </a:t>
            </a:r>
          </a:p>
          <a:p>
            <a:r>
              <a:rPr lang="ar-IQ" dirty="0" smtClean="0"/>
              <a:t>المعلمين </a:t>
            </a:r>
          </a:p>
          <a:p>
            <a:r>
              <a:rPr lang="ar-IQ" dirty="0" smtClean="0"/>
              <a:t>الطب </a:t>
            </a:r>
          </a:p>
          <a:p>
            <a:r>
              <a:rPr lang="ar-IQ" dirty="0" smtClean="0"/>
              <a:t>القانون </a:t>
            </a:r>
          </a:p>
          <a:p>
            <a:r>
              <a:rPr lang="ar-IQ" dirty="0" smtClean="0"/>
              <a:t>الاعلام </a:t>
            </a:r>
          </a:p>
          <a:p>
            <a:r>
              <a:rPr lang="ar-IQ" dirty="0" smtClean="0"/>
              <a:t>الصناعة</a:t>
            </a:r>
          </a:p>
          <a:p>
            <a:r>
              <a:rPr lang="ar-IQ" dirty="0" smtClean="0"/>
              <a:t>الآباء </a:t>
            </a:r>
          </a:p>
          <a:p>
            <a:r>
              <a:rPr lang="ar-IQ" dirty="0" smtClean="0"/>
              <a:t>الفرد</a:t>
            </a:r>
            <a:endParaRPr lang="ar-IQ" dirty="0"/>
          </a:p>
        </p:txBody>
      </p:sp>
      <p:sp>
        <p:nvSpPr>
          <p:cNvPr id="2" name="Title 1"/>
          <p:cNvSpPr>
            <a:spLocks noGrp="1"/>
          </p:cNvSpPr>
          <p:nvPr>
            <p:ph type="title"/>
          </p:nvPr>
        </p:nvSpPr>
        <p:spPr/>
        <p:txBody>
          <a:bodyPr/>
          <a:lstStyle/>
          <a:p>
            <a:pPr algn="ctr"/>
            <a:r>
              <a:rPr lang="ar-IQ" dirty="0" smtClean="0"/>
              <a:t>أهمية دراسة الدوافع </a:t>
            </a:r>
            <a:endParaRPr lang="ar-IQ" dirty="0"/>
          </a:p>
        </p:txBody>
      </p:sp>
    </p:spTree>
    <p:extLst>
      <p:ext uri="{BB962C8B-B14F-4D97-AF65-F5344CB8AC3E}">
        <p14:creationId xmlns:p14="http://schemas.microsoft.com/office/powerpoint/2010/main" val="162614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ar-IQ" dirty="0"/>
              <a:t> أ / دوافع أولية                     ب / دوافع ثانوية </a:t>
            </a:r>
            <a:endParaRPr lang="en-US" dirty="0"/>
          </a:p>
          <a:p>
            <a:pPr lvl="0"/>
            <a:r>
              <a:rPr lang="ar-IQ" dirty="0"/>
              <a:t> أ / دوافع شعورية                 ب / دوافع لا شعورية </a:t>
            </a:r>
            <a:endParaRPr lang="en-US" dirty="0"/>
          </a:p>
          <a:p>
            <a:pPr lvl="0"/>
            <a:r>
              <a:rPr lang="ar-IQ" dirty="0"/>
              <a:t> أ / دوافع فطرية                   ب / دوافع مكتسبة </a:t>
            </a:r>
            <a:endParaRPr lang="en-US" dirty="0"/>
          </a:p>
          <a:p>
            <a:pPr marL="0" indent="0">
              <a:buNone/>
            </a:pPr>
            <a:endParaRPr lang="ar-IQ" dirty="0"/>
          </a:p>
        </p:txBody>
      </p:sp>
      <p:sp>
        <p:nvSpPr>
          <p:cNvPr id="2" name="Title 1"/>
          <p:cNvSpPr>
            <a:spLocks noGrp="1"/>
          </p:cNvSpPr>
          <p:nvPr>
            <p:ph type="title"/>
          </p:nvPr>
        </p:nvSpPr>
        <p:spPr/>
        <p:txBody>
          <a:bodyPr/>
          <a:lstStyle/>
          <a:p>
            <a:pPr algn="ctr"/>
            <a:r>
              <a:rPr lang="ar-IQ" b="1" dirty="0"/>
              <a:t>تصنيف علماء النفس للدوافع</a:t>
            </a:r>
            <a:endParaRPr lang="ar-IQ" dirty="0"/>
          </a:p>
        </p:txBody>
      </p:sp>
    </p:spTree>
    <p:extLst>
      <p:ext uri="{BB962C8B-B14F-4D97-AF65-F5344CB8AC3E}">
        <p14:creationId xmlns:p14="http://schemas.microsoft.com/office/powerpoint/2010/main" val="16167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IQ" dirty="0"/>
              <a:t>الحوافز الأساسية </a:t>
            </a:r>
            <a:endParaRPr lang="en-US" dirty="0"/>
          </a:p>
          <a:p>
            <a:pPr lvl="0"/>
            <a:r>
              <a:rPr lang="ar-IQ" dirty="0"/>
              <a:t> الدوافع الاجتماعية </a:t>
            </a:r>
            <a:endParaRPr lang="en-US" dirty="0"/>
          </a:p>
          <a:p>
            <a:pPr lvl="0"/>
            <a:r>
              <a:rPr lang="en-US" dirty="0"/>
              <a:t> </a:t>
            </a:r>
            <a:r>
              <a:rPr lang="ar-IQ" dirty="0"/>
              <a:t>دوافع الاستثارة الحسية </a:t>
            </a:r>
            <a:endParaRPr lang="en-US" dirty="0"/>
          </a:p>
          <a:p>
            <a:pPr lvl="0"/>
            <a:r>
              <a:rPr lang="ar-IQ" dirty="0"/>
              <a:t> دوافع النمو </a:t>
            </a:r>
            <a:endParaRPr lang="en-US" dirty="0"/>
          </a:p>
          <a:p>
            <a:r>
              <a:rPr lang="ar-IQ" dirty="0"/>
              <a:t>الأفكار كدوافع </a:t>
            </a:r>
          </a:p>
        </p:txBody>
      </p:sp>
      <p:sp>
        <p:nvSpPr>
          <p:cNvPr id="2" name="Title 1"/>
          <p:cNvSpPr>
            <a:spLocks noGrp="1"/>
          </p:cNvSpPr>
          <p:nvPr>
            <p:ph type="title"/>
          </p:nvPr>
        </p:nvSpPr>
        <p:spPr/>
        <p:txBody>
          <a:bodyPr>
            <a:normAutofit/>
          </a:bodyPr>
          <a:lstStyle/>
          <a:p>
            <a:pPr algn="ctr"/>
            <a:r>
              <a:rPr lang="ar-IQ" b="1" dirty="0" smtClean="0"/>
              <a:t>تصنيف </a:t>
            </a:r>
            <a:r>
              <a:rPr lang="ar-IQ" b="1" dirty="0" err="1" smtClean="0"/>
              <a:t>دافيدوف</a:t>
            </a:r>
            <a:r>
              <a:rPr lang="ar-IQ" b="1" dirty="0" smtClean="0"/>
              <a:t> الدوافع </a:t>
            </a:r>
            <a:r>
              <a:rPr lang="ar-IQ" b="1" dirty="0"/>
              <a:t>حسب موضوعها </a:t>
            </a:r>
          </a:p>
        </p:txBody>
      </p:sp>
    </p:spTree>
    <p:extLst>
      <p:ext uri="{BB962C8B-B14F-4D97-AF65-F5344CB8AC3E}">
        <p14:creationId xmlns:p14="http://schemas.microsoft.com/office/powerpoint/2010/main" val="320756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a:t>وهي دوافع تنشط السلوك بهدف إشباع الحاجات ذات الأصول الفسيولوجية المرتبطة بالبقاء على قيد الحياة وهي تتمثل بالحاجة للأوكسجين , الماء , الطعام , الجنس , وتفادي الألم . وتعمل هذه الحاجات على حفظ جسم الكائن الحي بحالة اتزان بدني او</a:t>
            </a:r>
            <a:r>
              <a:rPr lang="en-US" dirty="0"/>
              <a:t>homeostasis </a:t>
            </a:r>
            <a:r>
              <a:rPr lang="ar-IQ" dirty="0"/>
              <a:t> وتعني نزعة الجسم إلى التنظيم الذاتي </a:t>
            </a:r>
          </a:p>
        </p:txBody>
      </p:sp>
      <p:sp>
        <p:nvSpPr>
          <p:cNvPr id="2" name="Title 1"/>
          <p:cNvSpPr>
            <a:spLocks noGrp="1"/>
          </p:cNvSpPr>
          <p:nvPr>
            <p:ph type="title"/>
          </p:nvPr>
        </p:nvSpPr>
        <p:spPr/>
        <p:txBody>
          <a:bodyPr/>
          <a:lstStyle/>
          <a:p>
            <a:pPr algn="r"/>
            <a:r>
              <a:rPr lang="ar-IQ" b="1" dirty="0"/>
              <a:t>أولا : الحوافز الأساسية</a:t>
            </a:r>
            <a:r>
              <a:rPr lang="ar-IQ" dirty="0"/>
              <a:t> </a:t>
            </a:r>
          </a:p>
        </p:txBody>
      </p:sp>
    </p:spTree>
    <p:extLst>
      <p:ext uri="{BB962C8B-B14F-4D97-AF65-F5344CB8AC3E}">
        <p14:creationId xmlns:p14="http://schemas.microsoft.com/office/powerpoint/2010/main" val="1521085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a:pPr>
            <a:r>
              <a:rPr lang="ar-IQ" dirty="0"/>
              <a:t>ترتبط بالتكوين </a:t>
            </a:r>
            <a:r>
              <a:rPr lang="ar-IQ" dirty="0" err="1"/>
              <a:t>الفسلجي</a:t>
            </a:r>
            <a:r>
              <a:rPr lang="ar-IQ" dirty="0"/>
              <a:t> للكائن الحي , فالجوع على سبيل المثال يرتبط بتقلصات وانقباضات المعدة . ويرتبط العطش بنقص  الماء في الدم ..الخ.</a:t>
            </a:r>
            <a:endParaRPr lang="en-US" dirty="0"/>
          </a:p>
          <a:p>
            <a:pPr marL="514350" lvl="0" indent="-514350">
              <a:buFont typeface="+mj-lt"/>
              <a:buAutoNum type="arabicPeriod"/>
            </a:pPr>
            <a:r>
              <a:rPr lang="ar-IQ" dirty="0"/>
              <a:t>تكون مشتركة بين أفراد البشر جميعا والحيوانات العليا .</a:t>
            </a:r>
            <a:endParaRPr lang="en-US" dirty="0"/>
          </a:p>
          <a:p>
            <a:pPr marL="514350" lvl="0" indent="-514350">
              <a:buFont typeface="+mj-lt"/>
              <a:buAutoNum type="arabicPeriod"/>
            </a:pPr>
            <a:r>
              <a:rPr lang="ar-IQ" dirty="0"/>
              <a:t>تتطلب الإشباع بصورة مباشرة.</a:t>
            </a:r>
            <a:endParaRPr lang="en-US" dirty="0"/>
          </a:p>
          <a:p>
            <a:pPr marL="514350" indent="-514350">
              <a:buFont typeface="+mj-lt"/>
              <a:buAutoNum type="arabicPeriod"/>
            </a:pPr>
            <a:r>
              <a:rPr lang="ar-IQ" dirty="0"/>
              <a:t>تتصف أهدافها بالثبات فلا يمكن تغييرها او تعديلها وان كان التعلم الاجتماعي يؤثر فيها من ناحية المنبهات وطرق الإشباع وتوقيتاته.</a:t>
            </a:r>
          </a:p>
        </p:txBody>
      </p:sp>
      <p:sp>
        <p:nvSpPr>
          <p:cNvPr id="2" name="Title 1"/>
          <p:cNvSpPr>
            <a:spLocks noGrp="1"/>
          </p:cNvSpPr>
          <p:nvPr>
            <p:ph type="title"/>
          </p:nvPr>
        </p:nvSpPr>
        <p:spPr>
          <a:xfrm>
            <a:off x="457200" y="908720"/>
            <a:ext cx="8229600" cy="508918"/>
          </a:xfrm>
        </p:spPr>
        <p:txBody>
          <a:bodyPr>
            <a:noAutofit/>
          </a:bodyPr>
          <a:lstStyle/>
          <a:p>
            <a:pPr algn="r"/>
            <a:r>
              <a:rPr lang="ar-IQ" sz="3200" dirty="0" smtClean="0"/>
              <a:t>تبدأ </a:t>
            </a:r>
            <a:r>
              <a:rPr lang="ar-IQ" sz="3200" dirty="0"/>
              <a:t>الحوافز الأساسية منذ الميلاد وعليها يتوقف وجود واستمرار الفرد ومن صفاتها :</a:t>
            </a:r>
            <a:r>
              <a:rPr lang="en-US" sz="3200" dirty="0"/>
              <a:t/>
            </a:r>
            <a:br>
              <a:rPr lang="en-US" sz="3200" dirty="0"/>
            </a:br>
            <a:endParaRPr lang="ar-IQ" sz="3200" dirty="0"/>
          </a:p>
        </p:txBody>
      </p:sp>
    </p:spTree>
    <p:extLst>
      <p:ext uri="{BB962C8B-B14F-4D97-AF65-F5344CB8AC3E}">
        <p14:creationId xmlns:p14="http://schemas.microsoft.com/office/powerpoint/2010/main" val="228873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b="1" dirty="0"/>
              <a:t>الحب , القبول , الاستحسان , </a:t>
            </a:r>
            <a:r>
              <a:rPr lang="ar-IQ" b="1" dirty="0" smtClean="0"/>
              <a:t>والاحترام</a:t>
            </a:r>
          </a:p>
          <a:p>
            <a:pPr algn="just"/>
            <a:r>
              <a:rPr lang="ar-IQ" dirty="0"/>
              <a:t>وهي موضوعات مهمة في النمو النفسي السليم للأفراد ويتضح تأثيرها في حالة فقدان الفرد للاتصال بالآخرين والتواصل معهم  كما في حالة فقدان الطفل لمن يرعاه او في حالة النبذ الاجتماعي او العزلة الاجتماعية </a:t>
            </a:r>
            <a:endParaRPr lang="ar-IQ" dirty="0" smtClean="0"/>
          </a:p>
          <a:p>
            <a:pPr marL="0" indent="0" algn="just">
              <a:buNone/>
            </a:pPr>
            <a:endParaRPr lang="ar-IQ" dirty="0" smtClean="0"/>
          </a:p>
          <a:p>
            <a:pPr algn="just"/>
            <a:r>
              <a:rPr lang="ar-IQ" dirty="0"/>
              <a:t>ويكتسب بعض هذه الدوافع كل شخص مهما اختلفت بيئته الاجتماعية مثل </a:t>
            </a:r>
            <a:r>
              <a:rPr lang="ar-IQ" dirty="0" smtClean="0"/>
              <a:t>دافع </a:t>
            </a:r>
            <a:r>
              <a:rPr lang="ar-IQ" dirty="0" err="1" smtClean="0"/>
              <a:t>ا</a:t>
            </a:r>
            <a:r>
              <a:rPr lang="ar-IQ" b="1" dirty="0" err="1" smtClean="0"/>
              <a:t>للانتماء</a:t>
            </a:r>
            <a:r>
              <a:rPr lang="ar-IQ" dirty="0" smtClean="0"/>
              <a:t> </a:t>
            </a:r>
            <a:r>
              <a:rPr lang="ar-IQ" dirty="0"/>
              <a:t>, في حين لا يكتسب بعضها الا في بيئات وثقافات معينة مثل دافع المقاتلة ( </a:t>
            </a:r>
            <a:r>
              <a:rPr lang="ar-IQ" b="1" dirty="0"/>
              <a:t>العدوان</a:t>
            </a:r>
            <a:r>
              <a:rPr lang="ar-IQ" dirty="0"/>
              <a:t> ) </a:t>
            </a:r>
            <a:r>
              <a:rPr lang="ar-IQ" b="1" dirty="0"/>
              <a:t>والسيطرة والتملك و الانجاز</a:t>
            </a:r>
            <a:r>
              <a:rPr lang="ar-IQ" dirty="0"/>
              <a:t> .</a:t>
            </a:r>
            <a:endParaRPr lang="en-US" dirty="0"/>
          </a:p>
          <a:p>
            <a:pPr algn="just"/>
            <a:endParaRPr lang="ar-IQ" b="1" dirty="0" smtClean="0"/>
          </a:p>
          <a:p>
            <a:pPr marL="0" indent="0" algn="just">
              <a:buNone/>
            </a:pPr>
            <a:endParaRPr lang="ar-IQ" dirty="0"/>
          </a:p>
        </p:txBody>
      </p:sp>
      <p:sp>
        <p:nvSpPr>
          <p:cNvPr id="2" name="Title 1"/>
          <p:cNvSpPr>
            <a:spLocks noGrp="1"/>
          </p:cNvSpPr>
          <p:nvPr>
            <p:ph type="title"/>
          </p:nvPr>
        </p:nvSpPr>
        <p:spPr/>
        <p:txBody>
          <a:bodyPr/>
          <a:lstStyle/>
          <a:p>
            <a:pPr algn="r"/>
            <a:r>
              <a:rPr lang="ar-IQ" b="1" dirty="0"/>
              <a:t>ثانيا : الدوافع الاجتماعية</a:t>
            </a:r>
            <a:r>
              <a:rPr lang="ar-IQ" dirty="0"/>
              <a:t> </a:t>
            </a:r>
          </a:p>
        </p:txBody>
      </p:sp>
    </p:spTree>
    <p:extLst>
      <p:ext uri="{BB962C8B-B14F-4D97-AF65-F5344CB8AC3E}">
        <p14:creationId xmlns:p14="http://schemas.microsoft.com/office/powerpoint/2010/main" val="4183044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TotalTime>
  <Words>2080</Words>
  <Application>Microsoft Office PowerPoint</Application>
  <PresentationFormat>عرض على الشاشة (3:4)‏</PresentationFormat>
  <Paragraphs>119</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Concourse</vt:lpstr>
      <vt:lpstr>الدوافع</vt:lpstr>
      <vt:lpstr>عرض تقديمي في PowerPoint</vt:lpstr>
      <vt:lpstr>وظيفة الدافع</vt:lpstr>
      <vt:lpstr>أهمية دراسة الدوافع </vt:lpstr>
      <vt:lpstr>تصنيف علماء النفس للدوافع</vt:lpstr>
      <vt:lpstr>تصنيف دافيدوف الدوافع حسب موضوعها </vt:lpstr>
      <vt:lpstr>أولا : الحوافز الأساسية </vt:lpstr>
      <vt:lpstr>تبدأ الحوافز الأساسية منذ الميلاد وعليها يتوقف وجود واستمرار الفرد ومن صفاتها : </vt:lpstr>
      <vt:lpstr>ثانيا : الدوافع الاجتماعية </vt:lpstr>
      <vt:lpstr>عرض تقديمي في PowerPoint</vt:lpstr>
      <vt:lpstr>ثالثا : دوافع الاستثارة الحسية </vt:lpstr>
      <vt:lpstr>رابعا : دوافع النمو </vt:lpstr>
      <vt:lpstr>خامسا : الأفكار كدوافع </vt:lpstr>
      <vt:lpstr>عرض تقديمي في PowerPoint</vt:lpstr>
      <vt:lpstr>نظريات الدوافع</vt:lpstr>
      <vt:lpstr>ويحلل مكدوجل الغريزة الى ثلاث جوانب  </vt:lpstr>
      <vt:lpstr>عرض تقديمي في PowerPoint</vt:lpstr>
      <vt:lpstr>02 النظرية التحليلية </vt:lpstr>
      <vt:lpstr>عرض تقديمي في PowerPoint</vt:lpstr>
      <vt:lpstr>03  نظرية التنظيم  الهرمي للحاجات </vt:lpstr>
      <vt:lpstr> 04 نظرية دينامية السمات</vt:lpstr>
      <vt:lpstr>عرض تقديمي في PowerPoint</vt:lpstr>
      <vt:lpstr> 05 نظرية العزو</vt:lpstr>
      <vt:lpstr>عرض تقديمي في PowerPoint</vt:lpstr>
      <vt:lpstr>التعلم والتفكير</vt:lpstr>
      <vt:lpstr>عرض تقديمي في PowerPoint</vt:lpstr>
      <vt:lpstr>أنواع التفكير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الدوافع</dc:title>
  <dc:creator>محمد</dc:creator>
  <cp:lastModifiedBy>Maher</cp:lastModifiedBy>
  <cp:revision>20</cp:revision>
  <dcterms:created xsi:type="dcterms:W3CDTF">2018-11-13T18:21:11Z</dcterms:created>
  <dcterms:modified xsi:type="dcterms:W3CDTF">2021-05-26T07:43:18Z</dcterms:modified>
</cp:coreProperties>
</file>