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29/05/1445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29/05/1445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29/05/1445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29/05/1445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29/05/1445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29/05/1445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29/05/1445</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الإحباط و الصراع</a:t>
            </a:r>
            <a:endParaRPr lang="en-US" dirty="0"/>
          </a:p>
        </p:txBody>
      </p:sp>
      <p:sp>
        <p:nvSpPr>
          <p:cNvPr id="3" name="عنوان فرعي 2"/>
          <p:cNvSpPr>
            <a:spLocks noGrp="1"/>
          </p:cNvSpPr>
          <p:nvPr>
            <p:ph type="subTitle" idx="1"/>
          </p:nvPr>
        </p:nvSpPr>
        <p:spPr/>
        <p:txBody>
          <a:bodyPr/>
          <a:lstStyle/>
          <a:p>
            <a:pPr algn="ctr"/>
            <a:r>
              <a:rPr lang="ar-SA" b="1" dirty="0" smtClean="0">
                <a:solidFill>
                  <a:schemeClr val="tx1"/>
                </a:solidFill>
                <a:cs typeface="+mj-cs"/>
              </a:rPr>
              <a:t>مدرس المادة </a:t>
            </a:r>
          </a:p>
          <a:p>
            <a:pPr algn="ctr"/>
            <a:r>
              <a:rPr lang="ar-IQ" b="1" dirty="0" smtClean="0">
                <a:solidFill>
                  <a:schemeClr val="tx1"/>
                </a:solidFill>
                <a:cs typeface="+mj-cs"/>
              </a:rPr>
              <a:t>أ.</a:t>
            </a:r>
            <a:r>
              <a:rPr lang="ar-SA" b="1" dirty="0" smtClean="0">
                <a:solidFill>
                  <a:schemeClr val="tx1"/>
                </a:solidFill>
                <a:cs typeface="+mj-cs"/>
              </a:rPr>
              <a:t>م</a:t>
            </a:r>
            <a:r>
              <a:rPr lang="ar-IQ" b="1" dirty="0" smtClean="0">
                <a:solidFill>
                  <a:schemeClr val="tx1"/>
                </a:solidFill>
                <a:cs typeface="+mj-cs"/>
              </a:rPr>
              <a:t>.</a:t>
            </a:r>
            <a:r>
              <a:rPr lang="ar-SA" b="1" dirty="0" smtClean="0">
                <a:solidFill>
                  <a:schemeClr val="tx1"/>
                </a:solidFill>
                <a:cs typeface="+mj-cs"/>
              </a:rPr>
              <a:t> </a:t>
            </a:r>
            <a:r>
              <a:rPr lang="ar-SA" b="1" dirty="0" smtClean="0">
                <a:solidFill>
                  <a:schemeClr val="tx1"/>
                </a:solidFill>
                <a:cs typeface="+mj-cs"/>
              </a:rPr>
              <a:t>محمد فاضل علي </a:t>
            </a:r>
            <a:endParaRPr lang="en-US" b="1" dirty="0">
              <a:solidFill>
                <a:schemeClr val="tx1"/>
              </a:solidFill>
              <a:cs typeface="+mj-cs"/>
            </a:endParaRPr>
          </a:p>
        </p:txBody>
      </p:sp>
    </p:spTree>
    <p:extLst>
      <p:ext uri="{BB962C8B-B14F-4D97-AF65-F5344CB8AC3E}">
        <p14:creationId xmlns:p14="http://schemas.microsoft.com/office/powerpoint/2010/main" val="3043506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b="1" dirty="0"/>
              <a:t>2. الإحباط </a:t>
            </a:r>
            <a:r>
              <a:rPr lang="ar-IQ" b="1" dirty="0" smtClean="0"/>
              <a:t>والعدوان</a:t>
            </a:r>
            <a:endParaRPr lang="en-US" dirty="0"/>
          </a:p>
        </p:txBody>
      </p:sp>
      <p:sp>
        <p:nvSpPr>
          <p:cNvPr id="3" name="عنصر نائب للمحتوى 2"/>
          <p:cNvSpPr>
            <a:spLocks noGrp="1"/>
          </p:cNvSpPr>
          <p:nvPr>
            <p:ph idx="1"/>
          </p:nvPr>
        </p:nvSpPr>
        <p:spPr/>
        <p:txBody>
          <a:bodyPr>
            <a:normAutofit/>
          </a:bodyPr>
          <a:lstStyle/>
          <a:p>
            <a:pPr marL="0" indent="0" algn="just" rtl="1">
              <a:buNone/>
            </a:pPr>
            <a:r>
              <a:rPr lang="ar-IQ" sz="3600" dirty="0"/>
              <a:t>الإحباط المرتبط به غالبا ما يكون عدواني. قد يظهر هذا العدوان بأشكال متعددة: قد يكون لفظياً ، وقد يتعداه  للضرب ، وقد يكون نوعاً عاطفياً من الكراهية والاستياء. وقد يكون العدوان أيضاً مباشراً ، لأنه يتجه إلى مصدر الإحباط (الإعاقة) ، وقد يكون غير مباشر ، حيث يتحول إلى مصدر آخر</a:t>
            </a:r>
            <a:endParaRPr lang="en-US" sz="3600" dirty="0"/>
          </a:p>
        </p:txBody>
      </p:sp>
    </p:spTree>
    <p:extLst>
      <p:ext uri="{BB962C8B-B14F-4D97-AF65-F5344CB8AC3E}">
        <p14:creationId xmlns:p14="http://schemas.microsoft.com/office/powerpoint/2010/main" val="508290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rtl="1"/>
            <a:r>
              <a:rPr lang="ar-IQ" dirty="0"/>
              <a:t>يجب أن نغير نظرتنا للوضع وأن نتعامل مع الإحباط ، إن وجد ، بالصورة التالية </a:t>
            </a:r>
            <a:endParaRPr lang="en-US" dirty="0"/>
          </a:p>
        </p:txBody>
      </p:sp>
      <p:sp>
        <p:nvSpPr>
          <p:cNvPr id="3" name="عنصر نائب للمحتوى 2"/>
          <p:cNvSpPr>
            <a:spLocks noGrp="1"/>
          </p:cNvSpPr>
          <p:nvPr>
            <p:ph idx="1"/>
          </p:nvPr>
        </p:nvSpPr>
        <p:spPr>
          <a:xfrm>
            <a:off x="467544" y="1916832"/>
            <a:ext cx="8229600" cy="4525963"/>
          </a:xfrm>
        </p:spPr>
        <p:txBody>
          <a:bodyPr>
            <a:normAutofit/>
          </a:bodyPr>
          <a:lstStyle/>
          <a:p>
            <a:pPr algn="just" rtl="1">
              <a:buFont typeface="Wingdings" panose="05000000000000000000" pitchFamily="2" charset="2"/>
              <a:buChar char="Ø"/>
            </a:pPr>
            <a:r>
              <a:rPr lang="ar-IQ" sz="3600" dirty="0"/>
              <a:t>أولاً: يشير الإحباط إلى أنك بحاجة إلى اتخاذ خطوة إلى الوراء</a:t>
            </a:r>
            <a:endParaRPr lang="en-US" sz="3600" dirty="0"/>
          </a:p>
          <a:p>
            <a:pPr algn="just" rtl="1">
              <a:buFont typeface="Wingdings" panose="05000000000000000000" pitchFamily="2" charset="2"/>
              <a:buChar char="Ø"/>
            </a:pPr>
            <a:r>
              <a:rPr lang="ar-IQ" sz="3600" dirty="0"/>
              <a:t>ثانيا: العقبات تعطي فرصة رائعة للعصف الذهني</a:t>
            </a:r>
            <a:endParaRPr lang="en-US" sz="3600" dirty="0"/>
          </a:p>
          <a:p>
            <a:pPr algn="just" rtl="1">
              <a:buFont typeface="Wingdings" panose="05000000000000000000" pitchFamily="2" charset="2"/>
              <a:buChar char="Ø"/>
            </a:pPr>
            <a:r>
              <a:rPr lang="ar-IQ" sz="3600" dirty="0"/>
              <a:t>ثالثاً: علامة الإحباط أنك بحاجة للراحة</a:t>
            </a:r>
            <a:endParaRPr lang="en-US" sz="3600" dirty="0"/>
          </a:p>
          <a:p>
            <a:pPr algn="just" rtl="1">
              <a:buFont typeface="Wingdings" panose="05000000000000000000" pitchFamily="2" charset="2"/>
              <a:buChar char="Ø"/>
            </a:pPr>
            <a:r>
              <a:rPr lang="ar-IQ" sz="3600" dirty="0"/>
              <a:t>رابعا: قد يكون الإحباط فرصة  للنجاح</a:t>
            </a:r>
            <a:endParaRPr lang="en-US" sz="3600" dirty="0"/>
          </a:p>
        </p:txBody>
      </p:sp>
    </p:spTree>
    <p:extLst>
      <p:ext uri="{BB962C8B-B14F-4D97-AF65-F5344CB8AC3E}">
        <p14:creationId xmlns:p14="http://schemas.microsoft.com/office/powerpoint/2010/main" val="302248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b="1" dirty="0"/>
              <a:t>كيفية التعامل مع </a:t>
            </a:r>
            <a:r>
              <a:rPr lang="ar-IQ" b="1" dirty="0" smtClean="0"/>
              <a:t>الإحباط</a:t>
            </a:r>
            <a:endParaRPr lang="en-US" dirty="0"/>
          </a:p>
        </p:txBody>
      </p:sp>
      <p:sp>
        <p:nvSpPr>
          <p:cNvPr id="3" name="عنصر نائب للمحتوى 2"/>
          <p:cNvSpPr>
            <a:spLocks noGrp="1"/>
          </p:cNvSpPr>
          <p:nvPr>
            <p:ph idx="1"/>
          </p:nvPr>
        </p:nvSpPr>
        <p:spPr/>
        <p:txBody>
          <a:bodyPr>
            <a:normAutofit/>
          </a:bodyPr>
          <a:lstStyle/>
          <a:p>
            <a:pPr algn="just" rtl="1">
              <a:buFont typeface="Wingdings" panose="05000000000000000000" pitchFamily="2" charset="2"/>
              <a:buChar char="Ø"/>
            </a:pPr>
            <a:r>
              <a:rPr lang="ar-IQ" sz="3200" b="1" dirty="0"/>
              <a:t>أ- النهج المباشر</a:t>
            </a:r>
            <a:endParaRPr lang="en-US" sz="3200" dirty="0"/>
          </a:p>
          <a:p>
            <a:pPr marL="514350" indent="-514350" algn="just" rtl="1">
              <a:buFont typeface="+mj-lt"/>
              <a:buAutoNum type="arabicPeriod"/>
            </a:pPr>
            <a:r>
              <a:rPr lang="ar-IQ" sz="3200" dirty="0" smtClean="0"/>
              <a:t>العمل </a:t>
            </a:r>
            <a:r>
              <a:rPr lang="ar-IQ" sz="3200" dirty="0"/>
              <a:t>الشاق وبواقعية</a:t>
            </a:r>
            <a:endParaRPr lang="en-US" sz="3200" dirty="0"/>
          </a:p>
          <a:p>
            <a:pPr marL="514350" indent="-514350" algn="just" rtl="1">
              <a:buFont typeface="+mj-lt"/>
              <a:buAutoNum type="arabicPeriod"/>
            </a:pPr>
            <a:r>
              <a:rPr lang="ar-IQ" sz="3200" dirty="0" smtClean="0"/>
              <a:t> </a:t>
            </a:r>
            <a:r>
              <a:rPr lang="ar-IQ" sz="3200" dirty="0"/>
              <a:t>تطوير مهارات جديدة</a:t>
            </a:r>
            <a:endParaRPr lang="en-US" sz="3200" dirty="0"/>
          </a:p>
          <a:p>
            <a:pPr marL="514350" indent="-514350" algn="just" rtl="1">
              <a:buFont typeface="+mj-lt"/>
              <a:buAutoNum type="arabicPeriod"/>
            </a:pPr>
            <a:r>
              <a:rPr lang="ar-IQ" sz="3200" dirty="0" smtClean="0"/>
              <a:t>فهم </a:t>
            </a:r>
            <a:r>
              <a:rPr lang="ar-IQ" sz="3200" dirty="0"/>
              <a:t>جديد للوضع</a:t>
            </a:r>
            <a:endParaRPr lang="en-US" sz="3200" dirty="0"/>
          </a:p>
          <a:p>
            <a:pPr marL="514350" indent="-514350" algn="just" rtl="1">
              <a:buFont typeface="+mj-lt"/>
              <a:buAutoNum type="arabicPeriod"/>
            </a:pPr>
            <a:r>
              <a:rPr lang="ar-IQ" sz="3200" dirty="0" smtClean="0"/>
              <a:t> </a:t>
            </a:r>
            <a:r>
              <a:rPr lang="ar-IQ" sz="3200" dirty="0"/>
              <a:t>نشاطات </a:t>
            </a:r>
            <a:r>
              <a:rPr lang="ar-IQ" sz="3200" dirty="0" smtClean="0"/>
              <a:t>المجموعات</a:t>
            </a:r>
            <a:endParaRPr lang="ar-SA" sz="3200" dirty="0" smtClean="0"/>
          </a:p>
          <a:p>
            <a:pPr marL="0" indent="0" algn="just" rtl="1">
              <a:buNone/>
            </a:pPr>
            <a:endParaRPr lang="ar-SA" sz="3200" dirty="0" smtClean="0"/>
          </a:p>
          <a:p>
            <a:pPr algn="just" rtl="1">
              <a:buFont typeface="Wingdings" panose="05000000000000000000" pitchFamily="2" charset="2"/>
              <a:buChar char="Ø"/>
            </a:pPr>
            <a:r>
              <a:rPr lang="ar-IQ" sz="3200" b="1" dirty="0"/>
              <a:t>ب – نهج غير مباشر: آليات الدفاع</a:t>
            </a:r>
            <a:endParaRPr lang="en-US" sz="3200" dirty="0"/>
          </a:p>
        </p:txBody>
      </p:sp>
    </p:spTree>
    <p:extLst>
      <p:ext uri="{BB962C8B-B14F-4D97-AF65-F5344CB8AC3E}">
        <p14:creationId xmlns:p14="http://schemas.microsoft.com/office/powerpoint/2010/main" val="511383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txBody>
          <a:bodyPr>
            <a:normAutofit/>
          </a:bodyPr>
          <a:lstStyle/>
          <a:p>
            <a:pPr algn="ctr" rtl="1"/>
            <a:r>
              <a:rPr lang="ar-IQ" b="1" dirty="0" smtClean="0"/>
              <a:t>الصراع</a:t>
            </a:r>
            <a:endParaRPr lang="en-US" dirty="0"/>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268760"/>
            <a:ext cx="8568952" cy="5256584"/>
          </a:xfrm>
        </p:spPr>
      </p:pic>
    </p:spTree>
    <p:extLst>
      <p:ext uri="{BB962C8B-B14F-4D97-AF65-F5344CB8AC3E}">
        <p14:creationId xmlns:p14="http://schemas.microsoft.com/office/powerpoint/2010/main" val="1675587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أنواع الصراع</a:t>
            </a:r>
            <a:endParaRPr lang="en-US" dirty="0"/>
          </a:p>
        </p:txBody>
      </p:sp>
      <p:sp>
        <p:nvSpPr>
          <p:cNvPr id="3" name="عنصر نائب للمحتوى 2"/>
          <p:cNvSpPr>
            <a:spLocks noGrp="1"/>
          </p:cNvSpPr>
          <p:nvPr>
            <p:ph idx="1"/>
          </p:nvPr>
        </p:nvSpPr>
        <p:spPr/>
        <p:txBody>
          <a:bodyPr>
            <a:normAutofit/>
          </a:bodyPr>
          <a:lstStyle/>
          <a:p>
            <a:pPr algn="r" rtl="1">
              <a:buFont typeface="Wingdings" panose="05000000000000000000" pitchFamily="2" charset="2"/>
              <a:buChar char="Ø"/>
            </a:pPr>
            <a:r>
              <a:rPr lang="ar-IQ" sz="3600" dirty="0" smtClean="0"/>
              <a:t>داخل </a:t>
            </a:r>
            <a:r>
              <a:rPr lang="ar-IQ" sz="3600" dirty="0"/>
              <a:t>الفرد</a:t>
            </a:r>
            <a:endParaRPr lang="en-US" sz="3600" dirty="0"/>
          </a:p>
          <a:p>
            <a:pPr algn="r" rtl="1">
              <a:buFont typeface="Wingdings" panose="05000000000000000000" pitchFamily="2" charset="2"/>
              <a:buChar char="Ø"/>
            </a:pPr>
            <a:r>
              <a:rPr lang="ar-IQ" sz="3600" dirty="0" smtClean="0"/>
              <a:t>بين </a:t>
            </a:r>
            <a:r>
              <a:rPr lang="ar-IQ" sz="3600" dirty="0"/>
              <a:t>فردين</a:t>
            </a:r>
            <a:endParaRPr lang="en-US" sz="3600" dirty="0"/>
          </a:p>
          <a:p>
            <a:pPr algn="r" rtl="1">
              <a:buFont typeface="Wingdings" panose="05000000000000000000" pitchFamily="2" charset="2"/>
              <a:buChar char="Ø"/>
            </a:pPr>
            <a:r>
              <a:rPr lang="ar-IQ" sz="3600" dirty="0" smtClean="0"/>
              <a:t>ضمن </a:t>
            </a:r>
            <a:r>
              <a:rPr lang="ar-IQ" sz="3600" dirty="0"/>
              <a:t>فريق من الأفراد</a:t>
            </a:r>
            <a:endParaRPr lang="en-US" sz="3600" dirty="0"/>
          </a:p>
          <a:p>
            <a:pPr algn="r" rtl="1">
              <a:buFont typeface="Wingdings" panose="05000000000000000000" pitchFamily="2" charset="2"/>
              <a:buChar char="Ø"/>
            </a:pPr>
            <a:r>
              <a:rPr lang="ar-IQ" sz="3600" dirty="0" smtClean="0"/>
              <a:t>بين </a:t>
            </a:r>
            <a:r>
              <a:rPr lang="ar-IQ" sz="3600" dirty="0"/>
              <a:t>فريقين أو أكثر داخل المؤسسة</a:t>
            </a:r>
            <a:endParaRPr lang="en-US" sz="3600" dirty="0"/>
          </a:p>
        </p:txBody>
      </p:sp>
    </p:spTree>
    <p:extLst>
      <p:ext uri="{BB962C8B-B14F-4D97-AF65-F5344CB8AC3E}">
        <p14:creationId xmlns:p14="http://schemas.microsoft.com/office/powerpoint/2010/main" val="99558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507288" cy="990600"/>
          </a:xfrm>
        </p:spPr>
        <p:txBody>
          <a:bodyPr>
            <a:noAutofit/>
          </a:bodyPr>
          <a:lstStyle/>
          <a:p>
            <a:pPr algn="ctr" rtl="1"/>
            <a:r>
              <a:rPr lang="ar-IQ" sz="3600" b="1" dirty="0"/>
              <a:t>ما هي الأساليب التي يستخدمها الأشخاص لمعالجة الصراع ؟</a:t>
            </a:r>
            <a:endParaRPr lang="en-US" sz="3600" dirty="0"/>
          </a:p>
        </p:txBody>
      </p:sp>
      <p:sp>
        <p:nvSpPr>
          <p:cNvPr id="3" name="عنصر نائب للمحتوى 2"/>
          <p:cNvSpPr>
            <a:spLocks noGrp="1"/>
          </p:cNvSpPr>
          <p:nvPr>
            <p:ph idx="1"/>
          </p:nvPr>
        </p:nvSpPr>
        <p:spPr/>
        <p:txBody>
          <a:bodyPr>
            <a:normAutofit/>
          </a:bodyPr>
          <a:lstStyle/>
          <a:p>
            <a:pPr algn="r" rtl="1">
              <a:buFont typeface="Wingdings" panose="05000000000000000000" pitchFamily="2" charset="2"/>
              <a:buChar char="Ø"/>
            </a:pPr>
            <a:r>
              <a:rPr lang="ar-SA" sz="4000" b="1" dirty="0" smtClean="0"/>
              <a:t>ال</a:t>
            </a:r>
            <a:r>
              <a:rPr lang="ar-IQ" sz="4000" b="1" dirty="0" smtClean="0"/>
              <a:t>منافسة</a:t>
            </a:r>
            <a:endParaRPr lang="ar-SA" sz="4000" b="1" dirty="0" smtClean="0"/>
          </a:p>
          <a:p>
            <a:pPr algn="r" rtl="1">
              <a:buFont typeface="Wingdings" panose="05000000000000000000" pitchFamily="2" charset="2"/>
              <a:buChar char="Ø"/>
            </a:pPr>
            <a:r>
              <a:rPr lang="ar-IQ" sz="4000" b="1" dirty="0" smtClean="0"/>
              <a:t>التجنب</a:t>
            </a:r>
            <a:endParaRPr lang="ar-SA" sz="4000" b="1" dirty="0" smtClean="0"/>
          </a:p>
          <a:p>
            <a:pPr algn="r" rtl="1">
              <a:buFont typeface="Wingdings" panose="05000000000000000000" pitchFamily="2" charset="2"/>
              <a:buChar char="Ø"/>
            </a:pPr>
            <a:r>
              <a:rPr lang="ar-IQ" sz="4000" b="1" dirty="0" smtClean="0"/>
              <a:t>الاستيعاب</a:t>
            </a:r>
            <a:endParaRPr lang="ar-SA" sz="4000" b="1" dirty="0" smtClean="0"/>
          </a:p>
          <a:p>
            <a:pPr algn="r" rtl="1">
              <a:buFont typeface="Wingdings" panose="05000000000000000000" pitchFamily="2" charset="2"/>
              <a:buChar char="Ø"/>
            </a:pPr>
            <a:r>
              <a:rPr lang="ar-IQ" sz="4000" b="1" dirty="0" smtClean="0"/>
              <a:t>المساومة</a:t>
            </a:r>
            <a:endParaRPr lang="ar-SA" sz="4000" b="1" dirty="0" smtClean="0"/>
          </a:p>
          <a:p>
            <a:pPr algn="r" rtl="1">
              <a:buFont typeface="Wingdings" panose="05000000000000000000" pitchFamily="2" charset="2"/>
              <a:buChar char="Ø"/>
            </a:pPr>
            <a:r>
              <a:rPr lang="ar-IQ" sz="4000" b="1" dirty="0"/>
              <a:t>التعاون</a:t>
            </a:r>
            <a:endParaRPr lang="en-US" sz="4000" dirty="0"/>
          </a:p>
        </p:txBody>
      </p:sp>
    </p:spTree>
    <p:extLst>
      <p:ext uri="{BB962C8B-B14F-4D97-AF65-F5344CB8AC3E}">
        <p14:creationId xmlns:p14="http://schemas.microsoft.com/office/powerpoint/2010/main" val="506037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A" b="1" dirty="0" smtClean="0"/>
              <a:t>ال</a:t>
            </a:r>
            <a:r>
              <a:rPr lang="ar-IQ" b="1" dirty="0" smtClean="0"/>
              <a:t>منافسة</a:t>
            </a:r>
            <a:endParaRPr lang="en-US" dirty="0"/>
          </a:p>
        </p:txBody>
      </p:sp>
      <p:sp>
        <p:nvSpPr>
          <p:cNvPr id="3" name="عنصر نائب للمحتوى 2"/>
          <p:cNvSpPr>
            <a:spLocks noGrp="1"/>
          </p:cNvSpPr>
          <p:nvPr>
            <p:ph idx="1"/>
          </p:nvPr>
        </p:nvSpPr>
        <p:spPr/>
        <p:txBody>
          <a:bodyPr>
            <a:noAutofit/>
          </a:bodyPr>
          <a:lstStyle/>
          <a:p>
            <a:pPr marL="0" indent="0" algn="just" rtl="1">
              <a:buNone/>
            </a:pPr>
            <a:r>
              <a:rPr lang="ar-IQ" dirty="0"/>
              <a:t>وضع التنافس أو المنافسة هو الحزم الشديد والتعاون المنخفض. إن الأوقات التي يكون فيها </a:t>
            </a:r>
            <a:r>
              <a:rPr lang="ar-IQ" dirty="0" smtClean="0"/>
              <a:t>وضع المنافس</a:t>
            </a:r>
            <a:r>
              <a:rPr lang="ar-SA" dirty="0" smtClean="0"/>
              <a:t>ة</a:t>
            </a:r>
            <a:r>
              <a:rPr lang="ar-IQ" dirty="0" smtClean="0"/>
              <a:t> </a:t>
            </a:r>
            <a:r>
              <a:rPr lang="ar-IQ" dirty="0"/>
              <a:t>مناسبًا عندما يلزم اتخاذ إجراءات سريعة ، عندما تكون هناك حاجة لاتخاذ قرارات لا تحظى بشعبية ، عند التعامل مع القضايا </a:t>
            </a:r>
            <a:r>
              <a:rPr lang="ar-IQ" dirty="0" smtClean="0"/>
              <a:t>الحيوية، </a:t>
            </a:r>
            <a:r>
              <a:rPr lang="ar-IQ" dirty="0"/>
              <a:t>أو عندما يكون الشخص يحمي المصالح </a:t>
            </a:r>
            <a:r>
              <a:rPr lang="ar-IQ" dirty="0" smtClean="0"/>
              <a:t>الذاتية</a:t>
            </a:r>
            <a:endParaRPr lang="en-US" dirty="0"/>
          </a:p>
          <a:p>
            <a:pPr marL="0" indent="0" algn="just" rtl="1">
              <a:buNone/>
            </a:pPr>
            <a:r>
              <a:rPr lang="ar-IQ" b="1" dirty="0"/>
              <a:t>المهارات التنافسية</a:t>
            </a:r>
            <a:endParaRPr lang="en-US" dirty="0"/>
          </a:p>
          <a:p>
            <a:pPr marL="0" indent="0" algn="just" rtl="1">
              <a:buNone/>
            </a:pPr>
            <a:r>
              <a:rPr lang="ar-IQ" dirty="0"/>
              <a:t>• الجدال أو المناظرة</a:t>
            </a:r>
            <a:endParaRPr lang="en-US" dirty="0"/>
          </a:p>
          <a:p>
            <a:pPr marL="0" indent="0" algn="just" rtl="1">
              <a:buNone/>
            </a:pPr>
            <a:r>
              <a:rPr lang="ar-IQ" dirty="0"/>
              <a:t>• استخدام الرتبة أو النفوذ</a:t>
            </a:r>
            <a:endParaRPr lang="en-US" dirty="0"/>
          </a:p>
          <a:p>
            <a:pPr marL="0" indent="0" algn="just" rtl="1">
              <a:buNone/>
            </a:pPr>
            <a:r>
              <a:rPr lang="ar-IQ" dirty="0"/>
              <a:t>• تأكيد آرائك ومشاعرك</a:t>
            </a:r>
            <a:endParaRPr lang="en-US" dirty="0"/>
          </a:p>
          <a:p>
            <a:pPr marL="0" indent="0" algn="just" rtl="1">
              <a:buNone/>
            </a:pPr>
            <a:r>
              <a:rPr lang="ar-IQ" dirty="0"/>
              <a:t>• الوقوف على أرض الواقع الخاص بك</a:t>
            </a:r>
            <a:endParaRPr lang="en-US" dirty="0"/>
          </a:p>
          <a:p>
            <a:pPr marL="0" indent="0" algn="just" rtl="1">
              <a:buNone/>
            </a:pPr>
            <a:r>
              <a:rPr lang="ar-IQ" dirty="0"/>
              <a:t>• ذكر موقفك بوضوح</a:t>
            </a:r>
            <a:endParaRPr lang="en-US" dirty="0"/>
          </a:p>
          <a:p>
            <a:pPr marL="0" indent="0" algn="just" rtl="1">
              <a:buNone/>
            </a:pPr>
            <a:endParaRPr lang="en-US" dirty="0"/>
          </a:p>
        </p:txBody>
      </p:sp>
    </p:spTree>
    <p:extLst>
      <p:ext uri="{BB962C8B-B14F-4D97-AF65-F5344CB8AC3E}">
        <p14:creationId xmlns:p14="http://schemas.microsoft.com/office/powerpoint/2010/main" val="818020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b="1" dirty="0" smtClean="0"/>
              <a:t>التجنب</a:t>
            </a:r>
            <a:endParaRPr lang="en-US" dirty="0"/>
          </a:p>
        </p:txBody>
      </p:sp>
      <p:sp>
        <p:nvSpPr>
          <p:cNvPr id="3" name="عنصر نائب للمحتوى 2"/>
          <p:cNvSpPr>
            <a:spLocks noGrp="1"/>
          </p:cNvSpPr>
          <p:nvPr>
            <p:ph idx="1"/>
          </p:nvPr>
        </p:nvSpPr>
        <p:spPr/>
        <p:txBody>
          <a:bodyPr>
            <a:normAutofit/>
          </a:bodyPr>
          <a:lstStyle/>
          <a:p>
            <a:pPr marL="0" indent="0" algn="just" rtl="1">
              <a:buNone/>
            </a:pPr>
            <a:r>
              <a:rPr lang="ar-IQ" dirty="0"/>
              <a:t>وضع </a:t>
            </a:r>
            <a:r>
              <a:rPr lang="ar-SA" dirty="0" smtClean="0"/>
              <a:t>ال</a:t>
            </a:r>
            <a:r>
              <a:rPr lang="ar-IQ" dirty="0" smtClean="0"/>
              <a:t>تجنب </a:t>
            </a:r>
            <a:r>
              <a:rPr lang="ar-IQ" dirty="0"/>
              <a:t>هو الحزم منخفض  وتعاون منخفض. في كثير من الأحيان يتجنب الناس الصراعات خوفا من الانخراط في صراع أو لأنهم لا يثقون في مهارات إدارة الصراع لديهم. إن الأوقات التي يكون فيها وضع التفادي مناسبًا عندما تكون لديك مشكلات ذات أهمية </a:t>
            </a:r>
            <a:r>
              <a:rPr lang="ar-IQ" dirty="0" smtClean="0"/>
              <a:t>منخفضة، </a:t>
            </a:r>
            <a:r>
              <a:rPr lang="ar-IQ" dirty="0"/>
              <a:t>أو لتقليل </a:t>
            </a:r>
            <a:r>
              <a:rPr lang="ar-IQ" dirty="0" smtClean="0"/>
              <a:t>التوتر، </a:t>
            </a:r>
            <a:r>
              <a:rPr lang="ar-IQ" dirty="0"/>
              <a:t>أو لكسب بعض </a:t>
            </a:r>
            <a:r>
              <a:rPr lang="ar-IQ" dirty="0" smtClean="0"/>
              <a:t>الوقت، </a:t>
            </a:r>
            <a:r>
              <a:rPr lang="ar-IQ" dirty="0"/>
              <a:t>أو عندما تكون في وضع أقل طاقة.</a:t>
            </a:r>
            <a:endParaRPr lang="en-US" dirty="0"/>
          </a:p>
          <a:p>
            <a:pPr marL="0" indent="0" algn="just" rtl="1">
              <a:buNone/>
            </a:pPr>
            <a:r>
              <a:rPr lang="ar-IQ" b="1" dirty="0"/>
              <a:t>مهارات التجنب </a:t>
            </a:r>
            <a:endParaRPr lang="en-US" dirty="0"/>
          </a:p>
          <a:p>
            <a:pPr marL="0" indent="0" algn="just" rtl="1">
              <a:buNone/>
            </a:pPr>
            <a:r>
              <a:rPr lang="ar-IQ" dirty="0"/>
              <a:t>• القدرة على الانسحاب</a:t>
            </a:r>
            <a:endParaRPr lang="en-US" dirty="0"/>
          </a:p>
          <a:p>
            <a:pPr marL="0" indent="0" algn="just" rtl="1">
              <a:buNone/>
            </a:pPr>
            <a:r>
              <a:rPr lang="ar-IQ" dirty="0"/>
              <a:t>• القدرة على تجنب المشاكل</a:t>
            </a:r>
            <a:endParaRPr lang="en-US" dirty="0"/>
          </a:p>
          <a:p>
            <a:pPr marL="0" indent="0" algn="just" rtl="1">
              <a:buNone/>
            </a:pPr>
            <a:r>
              <a:rPr lang="ar-IQ" dirty="0"/>
              <a:t>• القدرة على ترك الأشياء دون حل</a:t>
            </a:r>
            <a:endParaRPr lang="en-US" dirty="0"/>
          </a:p>
          <a:p>
            <a:pPr marL="0" indent="0" algn="just" rtl="1">
              <a:buNone/>
            </a:pPr>
            <a:r>
              <a:rPr lang="ar-IQ" dirty="0"/>
              <a:t>• الشعور بالتوقيت</a:t>
            </a:r>
            <a:endParaRPr lang="en-US" dirty="0"/>
          </a:p>
          <a:p>
            <a:pPr marL="0" indent="0" algn="just" rtl="1">
              <a:buNone/>
            </a:pPr>
            <a:endParaRPr lang="en-US" dirty="0"/>
          </a:p>
        </p:txBody>
      </p:sp>
    </p:spTree>
    <p:extLst>
      <p:ext uri="{BB962C8B-B14F-4D97-AF65-F5344CB8AC3E}">
        <p14:creationId xmlns:p14="http://schemas.microsoft.com/office/powerpoint/2010/main" val="2070368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b="1" dirty="0" smtClean="0"/>
              <a:t>الاستيعاب</a:t>
            </a:r>
            <a:endParaRPr lang="en-US" dirty="0"/>
          </a:p>
        </p:txBody>
      </p:sp>
      <p:sp>
        <p:nvSpPr>
          <p:cNvPr id="3" name="عنصر نائب للمحتوى 2"/>
          <p:cNvSpPr>
            <a:spLocks noGrp="1"/>
          </p:cNvSpPr>
          <p:nvPr>
            <p:ph idx="1"/>
          </p:nvPr>
        </p:nvSpPr>
        <p:spPr/>
        <p:txBody>
          <a:bodyPr>
            <a:normAutofit/>
          </a:bodyPr>
          <a:lstStyle/>
          <a:p>
            <a:pPr marL="0" indent="0" algn="just" rtl="1">
              <a:buNone/>
            </a:pPr>
            <a:r>
              <a:rPr lang="ar-IQ" dirty="0"/>
              <a:t>أسلوب الاستيعاب هو الحزم المنخفض والتعاون العالي. إن الأوقات التي يكون فيها وضع الاستيعاب مناسبًا هي إظهار المنطق ، أو تطوير الأداء ، أو إنشاء حسن النية ، أو الحفاظ على السلام. يستخدم بعض الأشخاص أسلوب الاستيعاب عندما تكون المشكلة أو النتيجة ذات أهمية منخفضة بالنسبة لهم ..</a:t>
            </a:r>
            <a:endParaRPr lang="en-US" dirty="0"/>
          </a:p>
          <a:p>
            <a:pPr marL="0" indent="0" algn="just" rtl="1">
              <a:buNone/>
            </a:pPr>
            <a:r>
              <a:rPr lang="ar-IQ" b="1" dirty="0"/>
              <a:t>مهارات الاستيعاب</a:t>
            </a:r>
            <a:endParaRPr lang="en-US" dirty="0"/>
          </a:p>
          <a:p>
            <a:pPr marL="0" indent="0" algn="just" rtl="1">
              <a:buNone/>
            </a:pPr>
            <a:r>
              <a:rPr lang="ar-IQ" dirty="0"/>
              <a:t>• نسيان رغباتك</a:t>
            </a:r>
            <a:endParaRPr lang="en-US" dirty="0"/>
          </a:p>
          <a:p>
            <a:pPr marL="0" indent="0" algn="just" rtl="1">
              <a:buNone/>
            </a:pPr>
            <a:r>
              <a:rPr lang="ar-IQ" dirty="0"/>
              <a:t>• نكران الذات</a:t>
            </a:r>
            <a:endParaRPr lang="en-US" dirty="0"/>
          </a:p>
          <a:p>
            <a:pPr marL="0" indent="0" algn="just" rtl="1">
              <a:buNone/>
            </a:pPr>
            <a:r>
              <a:rPr lang="ar-IQ" dirty="0"/>
              <a:t>• طاعة الأوامر</a:t>
            </a:r>
            <a:endParaRPr lang="en-US" dirty="0"/>
          </a:p>
          <a:p>
            <a:pPr marL="0" indent="0" algn="just" rtl="1">
              <a:buNone/>
            </a:pPr>
            <a:endParaRPr lang="en-US" dirty="0"/>
          </a:p>
        </p:txBody>
      </p:sp>
    </p:spTree>
    <p:extLst>
      <p:ext uri="{BB962C8B-B14F-4D97-AF65-F5344CB8AC3E}">
        <p14:creationId xmlns:p14="http://schemas.microsoft.com/office/powerpoint/2010/main" val="6326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b="1" dirty="0" smtClean="0"/>
              <a:t>المساومة</a:t>
            </a:r>
            <a:endParaRPr lang="en-US" dirty="0"/>
          </a:p>
        </p:txBody>
      </p:sp>
      <p:sp>
        <p:nvSpPr>
          <p:cNvPr id="3" name="عنصر نائب للمحتوى 2"/>
          <p:cNvSpPr>
            <a:spLocks noGrp="1"/>
          </p:cNvSpPr>
          <p:nvPr>
            <p:ph idx="1"/>
          </p:nvPr>
        </p:nvSpPr>
        <p:spPr/>
        <p:txBody>
          <a:bodyPr>
            <a:normAutofit/>
          </a:bodyPr>
          <a:lstStyle/>
          <a:p>
            <a:pPr marL="0" indent="0" algn="just" rtl="1">
              <a:buNone/>
            </a:pPr>
            <a:r>
              <a:rPr lang="ar-IQ" dirty="0"/>
              <a:t>أسلوب المساومة هو الحزم  المعتدل والتعاون المعتدل. يعرّف بعض الأشخاص الحلول التوفيقية بأنها "تتنازل  أكثر مما تريد" ، في حين </a:t>
            </a:r>
            <a:r>
              <a:rPr lang="ar-IQ" dirty="0" smtClean="0"/>
              <a:t>ير</a:t>
            </a:r>
            <a:r>
              <a:rPr lang="ar-SA" dirty="0" smtClean="0"/>
              <a:t>اه</a:t>
            </a:r>
            <a:r>
              <a:rPr lang="ar-IQ" dirty="0" smtClean="0"/>
              <a:t> </a:t>
            </a:r>
            <a:r>
              <a:rPr lang="ar-IQ" dirty="0"/>
              <a:t>آخرون حل وسط لأن كلا الطرفين ينتصران.</a:t>
            </a:r>
            <a:endParaRPr lang="en-US" dirty="0"/>
          </a:p>
          <a:p>
            <a:pPr marL="0" indent="0" algn="just" rtl="1">
              <a:buNone/>
            </a:pPr>
            <a:r>
              <a:rPr lang="ar-IQ" dirty="0"/>
              <a:t>يمكن استخدام وضع المساومة كحل مؤقت عندما تكون هناك قيود </a:t>
            </a:r>
            <a:r>
              <a:rPr lang="ar-IQ" dirty="0" smtClean="0"/>
              <a:t>زمنية</a:t>
            </a:r>
            <a:endParaRPr lang="en-US" dirty="0"/>
          </a:p>
          <a:p>
            <a:pPr marL="0" indent="0" algn="just" rtl="1">
              <a:buNone/>
            </a:pPr>
            <a:r>
              <a:rPr lang="ar-IQ" b="1" dirty="0"/>
              <a:t>مهارات المساومة</a:t>
            </a:r>
            <a:endParaRPr lang="en-US" dirty="0"/>
          </a:p>
          <a:p>
            <a:pPr marL="0" indent="0" algn="just" rtl="1">
              <a:buNone/>
            </a:pPr>
            <a:r>
              <a:rPr lang="ar-IQ" dirty="0"/>
              <a:t>• التفاوض</a:t>
            </a:r>
            <a:endParaRPr lang="en-US" dirty="0"/>
          </a:p>
          <a:p>
            <a:pPr marL="0" indent="0" algn="just" rtl="1">
              <a:buNone/>
            </a:pPr>
            <a:r>
              <a:rPr lang="ar-IQ" dirty="0"/>
              <a:t>• إيجاد أرضية مشتركة</a:t>
            </a:r>
            <a:endParaRPr lang="en-US" dirty="0"/>
          </a:p>
          <a:p>
            <a:pPr marL="0" indent="0" algn="just" rtl="1">
              <a:buNone/>
            </a:pPr>
            <a:r>
              <a:rPr lang="ar-IQ" dirty="0"/>
              <a:t>• تقييم القيمة</a:t>
            </a:r>
            <a:endParaRPr lang="en-US" dirty="0"/>
          </a:p>
          <a:p>
            <a:pPr marL="0" indent="0" algn="just" rtl="1">
              <a:buNone/>
            </a:pPr>
            <a:r>
              <a:rPr lang="ar-IQ" dirty="0"/>
              <a:t>• تقديم تنازلات</a:t>
            </a:r>
            <a:endParaRPr lang="en-US" dirty="0"/>
          </a:p>
          <a:p>
            <a:pPr marL="0" indent="0" algn="just" rtl="1">
              <a:buNone/>
            </a:pPr>
            <a:endParaRPr lang="en-US" dirty="0"/>
          </a:p>
        </p:txBody>
      </p:sp>
    </p:spTree>
    <p:extLst>
      <p:ext uri="{BB962C8B-B14F-4D97-AF65-F5344CB8AC3E}">
        <p14:creationId xmlns:p14="http://schemas.microsoft.com/office/powerpoint/2010/main" val="1602279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الإحباط </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2246" y="1600200"/>
            <a:ext cx="4939508" cy="4876800"/>
          </a:xfrm>
        </p:spPr>
      </p:pic>
    </p:spTree>
    <p:extLst>
      <p:ext uri="{BB962C8B-B14F-4D97-AF65-F5344CB8AC3E}">
        <p14:creationId xmlns:p14="http://schemas.microsoft.com/office/powerpoint/2010/main" val="297916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b="1" dirty="0" smtClean="0"/>
              <a:t>التعاون</a:t>
            </a:r>
            <a:endParaRPr lang="en-US" dirty="0"/>
          </a:p>
        </p:txBody>
      </p:sp>
      <p:sp>
        <p:nvSpPr>
          <p:cNvPr id="3" name="عنصر نائب للمحتوى 2"/>
          <p:cNvSpPr>
            <a:spLocks noGrp="1"/>
          </p:cNvSpPr>
          <p:nvPr>
            <p:ph idx="1"/>
          </p:nvPr>
        </p:nvSpPr>
        <p:spPr/>
        <p:txBody>
          <a:bodyPr>
            <a:normAutofit/>
          </a:bodyPr>
          <a:lstStyle/>
          <a:p>
            <a:pPr marL="0" indent="0" algn="just" rtl="1">
              <a:buNone/>
            </a:pPr>
            <a:r>
              <a:rPr lang="ar-IQ" dirty="0"/>
              <a:t>أسلوب التعاون هو التأكيد أو الحزم الشديد والتعاون العالي. وقد وصف التعاون بأنه "وضع فكرة فوق فكرة فوق فكرة ... من أجل تحقيق أفضل حل للصراع". يتم تعريف الحل الأفضل كحل مبتكر للصراع الذي لم يكن قد تم إنشاؤه. من قبل فرد واحد. من خلال هذه النتيجة الإيجابية للتعاون ، سيعلن بعض الأشخاص أن وضع التعاون هو دائمًا أفضل وضع للتعارض. ومع ذلك ، يستغرق التعاون الكثير من الوقت والطاقة. لذلك ، يجب استخدام وضع التعاون عندما يضمن الصراع الوقت والطاقة. .</a:t>
            </a:r>
            <a:endParaRPr lang="en-US" dirty="0"/>
          </a:p>
          <a:p>
            <a:pPr marL="0" indent="0" algn="just" rtl="1">
              <a:buNone/>
            </a:pPr>
            <a:r>
              <a:rPr lang="ar-IQ" b="1" dirty="0"/>
              <a:t>مهارات التعاون</a:t>
            </a:r>
            <a:endParaRPr lang="en-US" dirty="0"/>
          </a:p>
          <a:p>
            <a:pPr marL="0" indent="0" algn="just" rtl="1">
              <a:buNone/>
            </a:pPr>
            <a:r>
              <a:rPr lang="ar-IQ" dirty="0"/>
              <a:t>• الاستماع الفعال</a:t>
            </a:r>
            <a:endParaRPr lang="en-US" dirty="0"/>
          </a:p>
          <a:p>
            <a:pPr marL="0" indent="0" algn="just" rtl="1">
              <a:buNone/>
            </a:pPr>
            <a:r>
              <a:rPr lang="ar-IQ" dirty="0"/>
              <a:t>• المواجهة بدون تهديد</a:t>
            </a:r>
            <a:endParaRPr lang="en-US" dirty="0"/>
          </a:p>
          <a:p>
            <a:pPr marL="0" indent="0" algn="just" rtl="1">
              <a:buNone/>
            </a:pPr>
            <a:r>
              <a:rPr lang="ar-IQ" dirty="0"/>
              <a:t>• تحديد المخاوف</a:t>
            </a:r>
            <a:endParaRPr lang="en-US" dirty="0"/>
          </a:p>
          <a:p>
            <a:pPr marL="0" indent="0" algn="just" rtl="1">
              <a:buNone/>
            </a:pPr>
            <a:r>
              <a:rPr lang="ar-IQ" dirty="0"/>
              <a:t>• تحليل المدخلات</a:t>
            </a:r>
            <a:endParaRPr lang="en-US" dirty="0"/>
          </a:p>
          <a:p>
            <a:pPr marL="0" indent="0" algn="just" rtl="1">
              <a:buNone/>
            </a:pPr>
            <a:endParaRPr lang="en-US" dirty="0"/>
          </a:p>
        </p:txBody>
      </p:sp>
    </p:spTree>
    <p:extLst>
      <p:ext uri="{BB962C8B-B14F-4D97-AF65-F5344CB8AC3E}">
        <p14:creationId xmlns:p14="http://schemas.microsoft.com/office/powerpoint/2010/main" val="2408710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b="1" dirty="0"/>
              <a:t>كيف يمكنك اختيار نمط إدارة الصراع الخاص بك؟</a:t>
            </a:r>
            <a:endParaRPr lang="en-US" dirty="0"/>
          </a:p>
        </p:txBody>
      </p:sp>
      <p:sp>
        <p:nvSpPr>
          <p:cNvPr id="3" name="عنصر نائب للمحتوى 2"/>
          <p:cNvSpPr>
            <a:spLocks noGrp="1"/>
          </p:cNvSpPr>
          <p:nvPr>
            <p:ph idx="1"/>
          </p:nvPr>
        </p:nvSpPr>
        <p:spPr>
          <a:xfrm>
            <a:off x="457200" y="1412776"/>
            <a:ext cx="8229600" cy="4713387"/>
          </a:xfrm>
        </p:spPr>
        <p:txBody>
          <a:bodyPr>
            <a:normAutofit/>
          </a:bodyPr>
          <a:lstStyle/>
          <a:p>
            <a:pPr marL="0" indent="0" algn="just" rtl="1">
              <a:buNone/>
            </a:pPr>
            <a:r>
              <a:rPr lang="ar-IQ" sz="3600" dirty="0" smtClean="0"/>
              <a:t>1</a:t>
            </a:r>
            <a:r>
              <a:rPr lang="ar-IQ" sz="3600" dirty="0"/>
              <a:t>. كيف تستثمر في العلاقة ؟</a:t>
            </a:r>
            <a:endParaRPr lang="en-US" sz="3600" dirty="0"/>
          </a:p>
          <a:p>
            <a:pPr marL="0" indent="0" algn="just" rtl="1">
              <a:buNone/>
            </a:pPr>
            <a:r>
              <a:rPr lang="ar-IQ" sz="3600" dirty="0"/>
              <a:t>2. ما مدى أهمية القضية بالنسبة لك؟</a:t>
            </a:r>
            <a:endParaRPr lang="en-US" sz="3600" dirty="0"/>
          </a:p>
          <a:p>
            <a:pPr marL="0" indent="0" algn="just" rtl="1">
              <a:buNone/>
            </a:pPr>
            <a:r>
              <a:rPr lang="ar-IQ" sz="3600" dirty="0"/>
              <a:t>3. هل لديك الطاقة اللازمة للصراع؟</a:t>
            </a:r>
            <a:endParaRPr lang="en-US" sz="3600" dirty="0"/>
          </a:p>
          <a:p>
            <a:pPr marL="0" indent="0" algn="just" rtl="1">
              <a:buNone/>
            </a:pPr>
            <a:r>
              <a:rPr lang="ar-IQ" sz="3600" dirty="0"/>
              <a:t>4. هل أنت على بينة من العواقب المحتملة؟</a:t>
            </a:r>
            <a:endParaRPr lang="en-US" sz="3600" dirty="0"/>
          </a:p>
          <a:p>
            <a:pPr marL="0" indent="0" algn="just" rtl="1">
              <a:buNone/>
            </a:pPr>
            <a:r>
              <a:rPr lang="ar-IQ" sz="3600" dirty="0"/>
              <a:t>5. هل أنت مستعد للعواقب؟</a:t>
            </a:r>
            <a:endParaRPr lang="en-US" sz="3600" dirty="0"/>
          </a:p>
          <a:p>
            <a:pPr marL="0" indent="0" algn="just" rtl="1">
              <a:buNone/>
            </a:pPr>
            <a:r>
              <a:rPr lang="ar-IQ" sz="3600" dirty="0"/>
              <a:t>6. ما هي العواقب إذا لم تشارك في الصراع؟</a:t>
            </a:r>
            <a:endParaRPr lang="en-US" sz="3600" dirty="0"/>
          </a:p>
        </p:txBody>
      </p:sp>
    </p:spTree>
    <p:extLst>
      <p:ext uri="{BB962C8B-B14F-4D97-AF65-F5344CB8AC3E}">
        <p14:creationId xmlns:p14="http://schemas.microsoft.com/office/powerpoint/2010/main" val="2180629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خطوات لحل الصراعات </a:t>
            </a:r>
            <a:endParaRPr lang="en-US" dirty="0"/>
          </a:p>
        </p:txBody>
      </p:sp>
      <p:sp>
        <p:nvSpPr>
          <p:cNvPr id="3" name="عنصر نائب للمحتوى 2"/>
          <p:cNvSpPr>
            <a:spLocks noGrp="1"/>
          </p:cNvSpPr>
          <p:nvPr>
            <p:ph idx="1"/>
          </p:nvPr>
        </p:nvSpPr>
        <p:spPr/>
        <p:txBody>
          <a:bodyPr>
            <a:normAutofit lnSpcReduction="10000"/>
          </a:bodyPr>
          <a:lstStyle/>
          <a:p>
            <a:pPr marL="0" indent="0" algn="r" rtl="1">
              <a:buNone/>
            </a:pPr>
            <a:r>
              <a:rPr lang="ar-SA" dirty="0" smtClean="0"/>
              <a:t>1.</a:t>
            </a:r>
            <a:r>
              <a:rPr lang="ar-IQ" dirty="0" smtClean="0"/>
              <a:t>أؤكد </a:t>
            </a:r>
            <a:r>
              <a:rPr lang="ar-IQ" dirty="0"/>
              <a:t>الخصوصية</a:t>
            </a:r>
            <a:endParaRPr lang="en-US" dirty="0"/>
          </a:p>
          <a:p>
            <a:pPr marL="0" indent="0" algn="r" rtl="1">
              <a:buNone/>
            </a:pPr>
            <a:r>
              <a:rPr lang="ar-IQ" dirty="0"/>
              <a:t>2. التعاطف </a:t>
            </a:r>
            <a:endParaRPr lang="en-US" dirty="0"/>
          </a:p>
          <a:p>
            <a:pPr marL="0" indent="0" algn="r" rtl="1">
              <a:buNone/>
            </a:pPr>
            <a:r>
              <a:rPr lang="ar-IQ" dirty="0"/>
              <a:t>3. استمع بنشاط</a:t>
            </a:r>
            <a:endParaRPr lang="en-US" dirty="0"/>
          </a:p>
          <a:p>
            <a:pPr marL="0" indent="0" algn="r" rtl="1">
              <a:buNone/>
            </a:pPr>
            <a:r>
              <a:rPr lang="ar-IQ" dirty="0"/>
              <a:t>4. الحفاظ على الإنصاف</a:t>
            </a:r>
            <a:endParaRPr lang="en-US" dirty="0"/>
          </a:p>
          <a:p>
            <a:pPr marL="0" indent="0" algn="r" rtl="1">
              <a:buNone/>
            </a:pPr>
            <a:r>
              <a:rPr lang="ar-IQ" dirty="0"/>
              <a:t>5. التركيز على القضية ، وليس على الشخصية</a:t>
            </a:r>
            <a:endParaRPr lang="en-US" dirty="0"/>
          </a:p>
          <a:p>
            <a:pPr marL="0" indent="0" algn="r" rtl="1">
              <a:buNone/>
            </a:pPr>
            <a:r>
              <a:rPr lang="ar-IQ" dirty="0"/>
              <a:t>6. تجنب اللوم</a:t>
            </a:r>
            <a:endParaRPr lang="en-US" dirty="0"/>
          </a:p>
          <a:p>
            <a:pPr marL="0" indent="0" algn="r" rtl="1">
              <a:buNone/>
            </a:pPr>
            <a:r>
              <a:rPr lang="ar-IQ" dirty="0"/>
              <a:t>7. تحديد الموضوع الرئيسي</a:t>
            </a:r>
            <a:endParaRPr lang="en-US" dirty="0"/>
          </a:p>
          <a:p>
            <a:pPr marL="0" indent="0" algn="r" rtl="1">
              <a:buNone/>
            </a:pPr>
            <a:r>
              <a:rPr lang="ar-IQ" dirty="0"/>
              <a:t>8. إعادة التوجيه نحو  الموضوع رئيسي في كثير من الأحيان</a:t>
            </a:r>
            <a:endParaRPr lang="en-US" dirty="0"/>
          </a:p>
          <a:p>
            <a:pPr marL="0" indent="0" algn="r" rtl="1">
              <a:buNone/>
            </a:pPr>
            <a:r>
              <a:rPr lang="ar-IQ" dirty="0"/>
              <a:t>9. تشجيع التغذية الراجعة</a:t>
            </a:r>
            <a:endParaRPr lang="en-US" dirty="0"/>
          </a:p>
          <a:p>
            <a:pPr marL="0" indent="0" algn="r" rtl="1">
              <a:buNone/>
            </a:pPr>
            <a:r>
              <a:rPr lang="ar-IQ" dirty="0"/>
              <a:t>10. تحديد الحلول البديلة</a:t>
            </a:r>
            <a:endParaRPr lang="en-US" dirty="0"/>
          </a:p>
          <a:p>
            <a:pPr marL="0" indent="0" algn="r" rtl="1">
              <a:buNone/>
            </a:pPr>
            <a:r>
              <a:rPr lang="ar-IQ" dirty="0"/>
              <a:t>11. إعطاء ملاحظاتك الايجابية</a:t>
            </a:r>
            <a:endParaRPr lang="en-US" dirty="0"/>
          </a:p>
          <a:p>
            <a:pPr marL="0" indent="0" algn="r" rtl="1">
              <a:buNone/>
            </a:pPr>
            <a:r>
              <a:rPr lang="ar-IQ" dirty="0"/>
              <a:t>12. الموافقة على خطة عمل</a:t>
            </a:r>
            <a:endParaRPr lang="en-US" dirty="0"/>
          </a:p>
        </p:txBody>
      </p:sp>
    </p:spTree>
    <p:extLst>
      <p:ext uri="{BB962C8B-B14F-4D97-AF65-F5344CB8AC3E}">
        <p14:creationId xmlns:p14="http://schemas.microsoft.com/office/powerpoint/2010/main" val="1611774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404664"/>
            <a:ext cx="8928992" cy="6336704"/>
          </a:xfrm>
        </p:spPr>
      </p:pic>
    </p:spTree>
    <p:extLst>
      <p:ext uri="{BB962C8B-B14F-4D97-AF65-F5344CB8AC3E}">
        <p14:creationId xmlns:p14="http://schemas.microsoft.com/office/powerpoint/2010/main" val="166562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مصادر الإحباط </a:t>
            </a:r>
            <a:endParaRPr lang="en-US" dirty="0"/>
          </a:p>
        </p:txBody>
      </p:sp>
      <p:sp>
        <p:nvSpPr>
          <p:cNvPr id="3" name="عنصر نائب للمحتوى 2"/>
          <p:cNvSpPr>
            <a:spLocks noGrp="1"/>
          </p:cNvSpPr>
          <p:nvPr>
            <p:ph idx="1"/>
          </p:nvPr>
        </p:nvSpPr>
        <p:spPr/>
        <p:txBody>
          <a:bodyPr>
            <a:normAutofit/>
          </a:bodyPr>
          <a:lstStyle/>
          <a:p>
            <a:pPr marL="0" indent="0" algn="r">
              <a:buNone/>
            </a:pPr>
            <a:r>
              <a:rPr lang="ar-SA" sz="3600" dirty="0" smtClean="0"/>
              <a:t>1- داخلية </a:t>
            </a:r>
          </a:p>
          <a:p>
            <a:pPr marL="0" indent="0" algn="r">
              <a:buNone/>
            </a:pPr>
            <a:endParaRPr lang="ar-SA" sz="3600" dirty="0"/>
          </a:p>
          <a:p>
            <a:pPr marL="0" indent="0" algn="r">
              <a:buNone/>
            </a:pPr>
            <a:r>
              <a:rPr lang="ar-SA" sz="3600" dirty="0" smtClean="0"/>
              <a:t>2- خارجية </a:t>
            </a:r>
            <a:endParaRPr lang="en-US" sz="3600" dirty="0"/>
          </a:p>
        </p:txBody>
      </p:sp>
    </p:spTree>
    <p:extLst>
      <p:ext uri="{BB962C8B-B14F-4D97-AF65-F5344CB8AC3E}">
        <p14:creationId xmlns:p14="http://schemas.microsoft.com/office/powerpoint/2010/main" val="264556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مصادر الإحباط الداخلية </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2718" y="1600200"/>
            <a:ext cx="5978563" cy="4876800"/>
          </a:xfrm>
        </p:spPr>
      </p:pic>
    </p:spTree>
    <p:extLst>
      <p:ext uri="{BB962C8B-B14F-4D97-AF65-F5344CB8AC3E}">
        <p14:creationId xmlns:p14="http://schemas.microsoft.com/office/powerpoint/2010/main" val="1577817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مصادر الإحباط الخارجية</a:t>
            </a:r>
            <a:endParaRPr lang="en-US"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513" y="1556792"/>
            <a:ext cx="8568952" cy="4968551"/>
          </a:xfrm>
        </p:spPr>
      </p:pic>
    </p:spTree>
    <p:extLst>
      <p:ext uri="{BB962C8B-B14F-4D97-AF65-F5344CB8AC3E}">
        <p14:creationId xmlns:p14="http://schemas.microsoft.com/office/powerpoint/2010/main" val="174898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a:t>ترافق الإحباط مجموعة من المشاعر المؤلمة</a:t>
            </a:r>
            <a:endParaRPr lang="en-US" dirty="0"/>
          </a:p>
        </p:txBody>
      </p:sp>
      <p:sp>
        <p:nvSpPr>
          <p:cNvPr id="3" name="عنصر نائب للمحتوى 2"/>
          <p:cNvSpPr>
            <a:spLocks noGrp="1"/>
          </p:cNvSpPr>
          <p:nvPr>
            <p:ph idx="1"/>
          </p:nvPr>
        </p:nvSpPr>
        <p:spPr/>
        <p:txBody>
          <a:bodyPr>
            <a:noAutofit/>
          </a:bodyPr>
          <a:lstStyle/>
          <a:p>
            <a:pPr algn="r" rtl="1"/>
            <a:r>
              <a:rPr lang="ar-IQ" sz="2800" dirty="0" smtClean="0"/>
              <a:t> شد</a:t>
            </a:r>
            <a:endParaRPr lang="ar-SA" sz="2800" dirty="0" smtClean="0"/>
          </a:p>
          <a:p>
            <a:pPr algn="r" rtl="1"/>
            <a:r>
              <a:rPr lang="ar-IQ" sz="2800" dirty="0" smtClean="0"/>
              <a:t>توتر</a:t>
            </a:r>
            <a:endParaRPr lang="ar-SA" sz="2800" dirty="0" smtClean="0"/>
          </a:p>
          <a:p>
            <a:pPr algn="r" rtl="1"/>
            <a:r>
              <a:rPr lang="ar-IQ" sz="2800" dirty="0" smtClean="0"/>
              <a:t>اضطراب</a:t>
            </a:r>
            <a:r>
              <a:rPr lang="ar-SA" sz="2800" dirty="0" smtClean="0"/>
              <a:t> </a:t>
            </a:r>
          </a:p>
          <a:p>
            <a:pPr algn="r" rtl="1"/>
            <a:r>
              <a:rPr lang="ar-IQ" sz="2800" dirty="0" smtClean="0"/>
              <a:t>غضب </a:t>
            </a:r>
            <a:endParaRPr lang="ar-SA" sz="2800" dirty="0" smtClean="0"/>
          </a:p>
          <a:p>
            <a:pPr algn="r" rtl="1"/>
            <a:r>
              <a:rPr lang="ar-IQ" sz="2800" dirty="0" smtClean="0"/>
              <a:t>قلق </a:t>
            </a:r>
            <a:endParaRPr lang="ar-SA" sz="2800" dirty="0" smtClean="0"/>
          </a:p>
          <a:p>
            <a:pPr algn="r" rtl="1"/>
            <a:r>
              <a:rPr lang="ar-IQ" sz="2800" dirty="0" smtClean="0"/>
              <a:t>شعور </a:t>
            </a:r>
            <a:r>
              <a:rPr lang="ar-IQ" sz="2800" dirty="0"/>
              <a:t>بالذنب </a:t>
            </a:r>
            <a:endParaRPr lang="ar-SA" sz="2800" dirty="0"/>
          </a:p>
          <a:p>
            <a:pPr algn="r" rtl="1"/>
            <a:r>
              <a:rPr lang="ar-IQ" sz="2800" dirty="0" smtClean="0"/>
              <a:t>إحساس بالعجز</a:t>
            </a:r>
            <a:endParaRPr lang="ar-SA" sz="2800" dirty="0" smtClean="0"/>
          </a:p>
          <a:p>
            <a:pPr algn="r" rtl="1"/>
            <a:r>
              <a:rPr lang="ar-IQ" sz="2800" dirty="0" smtClean="0"/>
              <a:t>شعور </a:t>
            </a:r>
            <a:r>
              <a:rPr lang="ar-IQ" sz="2800" dirty="0"/>
              <a:t>بالدونية </a:t>
            </a:r>
            <a:endParaRPr lang="ar-SA" sz="2800" dirty="0"/>
          </a:p>
          <a:p>
            <a:pPr algn="r" rtl="1"/>
            <a:r>
              <a:rPr lang="ar-IQ" sz="2800" dirty="0" smtClean="0"/>
              <a:t>تشتت </a:t>
            </a:r>
            <a:endParaRPr lang="ar-SA" sz="2800" dirty="0" smtClean="0"/>
          </a:p>
          <a:p>
            <a:pPr marL="0" indent="0" algn="r" rtl="1">
              <a:buNone/>
            </a:pPr>
            <a:r>
              <a:rPr lang="ar-SA" sz="2800" dirty="0" smtClean="0"/>
              <a:t>              </a:t>
            </a:r>
            <a:endParaRPr lang="en-US" sz="2800" dirty="0"/>
          </a:p>
        </p:txBody>
      </p:sp>
    </p:spTree>
    <p:extLst>
      <p:ext uri="{BB962C8B-B14F-4D97-AF65-F5344CB8AC3E}">
        <p14:creationId xmlns:p14="http://schemas.microsoft.com/office/powerpoint/2010/main" val="1324949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dirty="0" smtClean="0"/>
              <a:t>أهمية دراسة الإحباط في علم النفس</a:t>
            </a:r>
            <a:endParaRPr lang="en-US" sz="4400" dirty="0"/>
          </a:p>
        </p:txBody>
      </p:sp>
      <p:sp>
        <p:nvSpPr>
          <p:cNvPr id="3" name="عنصر نائب للمحتوى 2"/>
          <p:cNvSpPr>
            <a:spLocks noGrp="1"/>
          </p:cNvSpPr>
          <p:nvPr>
            <p:ph idx="1"/>
          </p:nvPr>
        </p:nvSpPr>
        <p:spPr/>
        <p:txBody>
          <a:bodyPr>
            <a:normAutofit/>
          </a:bodyPr>
          <a:lstStyle/>
          <a:p>
            <a:pPr algn="just" rtl="1">
              <a:buFont typeface="Wingdings" panose="05000000000000000000" pitchFamily="2" charset="2"/>
              <a:buChar char="Ø"/>
            </a:pPr>
            <a:r>
              <a:rPr lang="ar-IQ" sz="3200" dirty="0" smtClean="0"/>
              <a:t> </a:t>
            </a:r>
            <a:r>
              <a:rPr lang="ar-IQ" sz="3200" dirty="0"/>
              <a:t>قد يلعب الإحباط دوراً هاماً في تحقيق الصحة العقلية أو التحول إلى حالات الأمراض </a:t>
            </a:r>
            <a:r>
              <a:rPr lang="ar-IQ" sz="3200" dirty="0" smtClean="0"/>
              <a:t>العقلية</a:t>
            </a:r>
            <a:endParaRPr lang="ar-SA" sz="3200" dirty="0" smtClean="0"/>
          </a:p>
          <a:p>
            <a:pPr algn="just" rtl="1">
              <a:buFont typeface="Wingdings" panose="05000000000000000000" pitchFamily="2" charset="2"/>
              <a:buChar char="Ø"/>
            </a:pPr>
            <a:r>
              <a:rPr lang="ar-IQ" sz="3200" dirty="0" smtClean="0"/>
              <a:t>يعتبر </a:t>
            </a:r>
            <a:r>
              <a:rPr lang="ar-IQ" sz="3200" dirty="0"/>
              <a:t>واحدا من أهم العوامل التي تؤثر على الانحرافات </a:t>
            </a:r>
            <a:r>
              <a:rPr lang="ar-IQ" sz="3200" dirty="0" smtClean="0"/>
              <a:t>الشخصية</a:t>
            </a:r>
            <a:endParaRPr lang="ar-SA" sz="3200" dirty="0" smtClean="0"/>
          </a:p>
          <a:p>
            <a:pPr algn="just" rtl="1">
              <a:buFont typeface="Wingdings" panose="05000000000000000000" pitchFamily="2" charset="2"/>
              <a:buChar char="Ø"/>
            </a:pPr>
            <a:r>
              <a:rPr lang="ar-IQ" sz="3200" dirty="0" smtClean="0"/>
              <a:t>عندما </a:t>
            </a:r>
            <a:r>
              <a:rPr lang="ar-IQ" sz="3200" dirty="0"/>
              <a:t>يكون تكرار الإحباط بين الأفراد مما يؤدي إلى مشاكل نفسية أمرًا معقدًا ويتطلب معالجة </a:t>
            </a:r>
            <a:r>
              <a:rPr lang="ar-IQ" sz="3200" dirty="0" smtClean="0"/>
              <a:t>جادة</a:t>
            </a:r>
            <a:endParaRPr lang="en-US" sz="3200" dirty="0"/>
          </a:p>
          <a:p>
            <a:pPr algn="just" rtl="1">
              <a:buFont typeface="Wingdings" panose="05000000000000000000" pitchFamily="2" charset="2"/>
              <a:buChar char="Ø"/>
            </a:pPr>
            <a:endParaRPr lang="en-US" sz="3200" dirty="0"/>
          </a:p>
        </p:txBody>
      </p:sp>
    </p:spTree>
    <p:extLst>
      <p:ext uri="{BB962C8B-B14F-4D97-AF65-F5344CB8AC3E}">
        <p14:creationId xmlns:p14="http://schemas.microsoft.com/office/powerpoint/2010/main" val="3172274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الإنسان والإحباط</a:t>
            </a:r>
            <a:endParaRPr lang="en-US" dirty="0"/>
          </a:p>
        </p:txBody>
      </p:sp>
      <p:sp>
        <p:nvSpPr>
          <p:cNvPr id="3" name="عنصر نائب للمحتوى 2"/>
          <p:cNvSpPr>
            <a:spLocks noGrp="1"/>
          </p:cNvSpPr>
          <p:nvPr>
            <p:ph idx="1"/>
          </p:nvPr>
        </p:nvSpPr>
        <p:spPr/>
        <p:txBody>
          <a:bodyPr>
            <a:normAutofit/>
          </a:bodyPr>
          <a:lstStyle/>
          <a:p>
            <a:pPr algn="just" rtl="1">
              <a:buFont typeface="Wingdings" panose="05000000000000000000" pitchFamily="2" charset="2"/>
              <a:buChar char="Ø"/>
            </a:pPr>
            <a:r>
              <a:rPr lang="ar-IQ" sz="3200" dirty="0"/>
              <a:t>مستوى عتبة </a:t>
            </a:r>
            <a:r>
              <a:rPr lang="ar-IQ" sz="3200" dirty="0" smtClean="0"/>
              <a:t>الإحباط</a:t>
            </a:r>
            <a:endParaRPr lang="ar-SA" sz="3200" dirty="0" smtClean="0"/>
          </a:p>
          <a:p>
            <a:pPr algn="just" rtl="1">
              <a:buFont typeface="Wingdings" panose="05000000000000000000" pitchFamily="2" charset="2"/>
              <a:buChar char="Ø"/>
            </a:pPr>
            <a:r>
              <a:rPr lang="ar-IQ" sz="3200" dirty="0" smtClean="0"/>
              <a:t>شدة </a:t>
            </a:r>
            <a:r>
              <a:rPr lang="ar-IQ" sz="3200" dirty="0"/>
              <a:t>الرغبة في </a:t>
            </a:r>
            <a:r>
              <a:rPr lang="ar-IQ" sz="3200" dirty="0" smtClean="0"/>
              <a:t>الأهداف</a:t>
            </a:r>
            <a:r>
              <a:rPr lang="ar-SA" sz="3200" dirty="0" smtClean="0"/>
              <a:t> </a:t>
            </a:r>
          </a:p>
          <a:p>
            <a:pPr algn="just" rtl="1">
              <a:buFont typeface="Wingdings" panose="05000000000000000000" pitchFamily="2" charset="2"/>
              <a:buChar char="Ø"/>
            </a:pPr>
            <a:r>
              <a:rPr lang="ar-IQ" sz="3200" dirty="0" smtClean="0"/>
              <a:t>قوة العائق</a:t>
            </a:r>
            <a:r>
              <a:rPr lang="ar-SA" sz="3200" dirty="0" smtClean="0"/>
              <a:t> </a:t>
            </a:r>
          </a:p>
          <a:p>
            <a:pPr algn="just" rtl="1">
              <a:buFont typeface="Wingdings" panose="05000000000000000000" pitchFamily="2" charset="2"/>
              <a:buChar char="Ø"/>
            </a:pPr>
            <a:r>
              <a:rPr lang="ar-IQ" sz="3200" dirty="0" smtClean="0"/>
              <a:t>غياب </a:t>
            </a:r>
            <a:r>
              <a:rPr lang="ar-IQ" sz="3200" dirty="0"/>
              <a:t>هدف بديل </a:t>
            </a:r>
            <a:endParaRPr lang="ar-SA" sz="3200" dirty="0"/>
          </a:p>
          <a:p>
            <a:pPr algn="just" rtl="1">
              <a:buFont typeface="Wingdings" panose="05000000000000000000" pitchFamily="2" charset="2"/>
              <a:buChar char="Ø"/>
            </a:pPr>
            <a:r>
              <a:rPr lang="ar-IQ" sz="3200" dirty="0" smtClean="0"/>
              <a:t>تجارب </a:t>
            </a:r>
            <a:r>
              <a:rPr lang="ar-IQ" sz="3200" dirty="0"/>
              <a:t>سابقة من الإحباط </a:t>
            </a:r>
            <a:endParaRPr lang="ar-SA" sz="3200" dirty="0"/>
          </a:p>
          <a:p>
            <a:pPr algn="just" rtl="1">
              <a:buFont typeface="Wingdings" panose="05000000000000000000" pitchFamily="2" charset="2"/>
              <a:buChar char="Ø"/>
            </a:pPr>
            <a:r>
              <a:rPr lang="ar-IQ" sz="3200" dirty="0" smtClean="0"/>
              <a:t>خصائص </a:t>
            </a:r>
            <a:r>
              <a:rPr lang="ar-IQ" sz="3200" dirty="0"/>
              <a:t>الشخصية </a:t>
            </a:r>
            <a:endParaRPr lang="ar-SA" sz="3200" dirty="0"/>
          </a:p>
          <a:p>
            <a:pPr algn="just" rtl="1">
              <a:buFont typeface="Wingdings" panose="05000000000000000000" pitchFamily="2" charset="2"/>
              <a:buChar char="Ø"/>
            </a:pPr>
            <a:r>
              <a:rPr lang="ar-IQ" sz="3200" dirty="0" smtClean="0"/>
              <a:t>التنشئة الاجتماعية</a:t>
            </a:r>
            <a:endParaRPr lang="en-US" sz="3200" dirty="0"/>
          </a:p>
          <a:p>
            <a:pPr algn="just" rtl="1">
              <a:buFont typeface="Wingdings" panose="05000000000000000000" pitchFamily="2" charset="2"/>
              <a:buChar char="Ø"/>
            </a:pPr>
            <a:endParaRPr lang="en-US" sz="3200" dirty="0"/>
          </a:p>
        </p:txBody>
      </p:sp>
    </p:spTree>
    <p:extLst>
      <p:ext uri="{BB962C8B-B14F-4D97-AF65-F5344CB8AC3E}">
        <p14:creationId xmlns:p14="http://schemas.microsoft.com/office/powerpoint/2010/main" val="1133765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آثار الإحباط</a:t>
            </a:r>
            <a:endParaRPr lang="en-US" dirty="0"/>
          </a:p>
        </p:txBody>
      </p:sp>
      <p:sp>
        <p:nvSpPr>
          <p:cNvPr id="3" name="عنصر نائب للمحتوى 2"/>
          <p:cNvSpPr>
            <a:spLocks noGrp="1"/>
          </p:cNvSpPr>
          <p:nvPr>
            <p:ph idx="1"/>
          </p:nvPr>
        </p:nvSpPr>
        <p:spPr/>
        <p:txBody>
          <a:bodyPr>
            <a:normAutofit/>
          </a:bodyPr>
          <a:lstStyle/>
          <a:p>
            <a:pPr marL="0" indent="0" algn="just" rtl="1">
              <a:buNone/>
            </a:pPr>
            <a:r>
              <a:rPr lang="ar-SA" sz="3600" b="1" dirty="0" smtClean="0"/>
              <a:t>1-</a:t>
            </a:r>
            <a:r>
              <a:rPr lang="ar-IQ" sz="3600" b="1" dirty="0" smtClean="0"/>
              <a:t> </a:t>
            </a:r>
            <a:r>
              <a:rPr lang="ar-IQ" sz="3600" b="1" dirty="0"/>
              <a:t>الإحباط والتحفيز</a:t>
            </a:r>
            <a:endParaRPr lang="en-US" sz="3600" dirty="0"/>
          </a:p>
          <a:p>
            <a:pPr marL="0" indent="0" algn="just" rtl="1">
              <a:buNone/>
            </a:pPr>
            <a:r>
              <a:rPr lang="ar-IQ" sz="3600" dirty="0"/>
              <a:t>الإحباط يؤثر على الدوافع البشرية ، فهو إما داعم أو لا </a:t>
            </a:r>
            <a:r>
              <a:rPr lang="ar-IQ" sz="3600" dirty="0" smtClean="0"/>
              <a:t>يدعمها </a:t>
            </a:r>
            <a:r>
              <a:rPr lang="ar-IQ" sz="3600" dirty="0"/>
              <a:t>إذا أصبت بالإحباط في بداية المحاولات ، فإنها - في معظم الحالات - تزيد من قوة الدافع من أجل الوصول إلى الهدف وتحقيقه.</a:t>
            </a:r>
            <a:endParaRPr lang="en-US" sz="3600" dirty="0"/>
          </a:p>
        </p:txBody>
      </p:sp>
    </p:spTree>
    <p:extLst>
      <p:ext uri="{BB962C8B-B14F-4D97-AF65-F5344CB8AC3E}">
        <p14:creationId xmlns:p14="http://schemas.microsoft.com/office/powerpoint/2010/main" val="1281403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125</TotalTime>
  <Words>842</Words>
  <Application>Microsoft Office PowerPoint</Application>
  <PresentationFormat>عرض على الشاشة (3:4)‏</PresentationFormat>
  <Paragraphs>119</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وضوح</vt:lpstr>
      <vt:lpstr>الإحباط و الصراع</vt:lpstr>
      <vt:lpstr>الإحباط </vt:lpstr>
      <vt:lpstr>مصادر الإحباط </vt:lpstr>
      <vt:lpstr>مصادر الإحباط الداخلية </vt:lpstr>
      <vt:lpstr>مصادر الإحباط الخارجية</vt:lpstr>
      <vt:lpstr>ترافق الإحباط مجموعة من المشاعر المؤلمة</vt:lpstr>
      <vt:lpstr>أهمية دراسة الإحباط في علم النفس</vt:lpstr>
      <vt:lpstr>الإنسان والإحباط</vt:lpstr>
      <vt:lpstr>آثار الإحباط</vt:lpstr>
      <vt:lpstr>2. الإحباط والعدوان</vt:lpstr>
      <vt:lpstr>يجب أن نغير نظرتنا للوضع وأن نتعامل مع الإحباط ، إن وجد ، بالصورة التالية </vt:lpstr>
      <vt:lpstr>كيفية التعامل مع الإحباط</vt:lpstr>
      <vt:lpstr>الصراع</vt:lpstr>
      <vt:lpstr>أنواع الصراع</vt:lpstr>
      <vt:lpstr>ما هي الأساليب التي يستخدمها الأشخاص لمعالجة الصراع ؟</vt:lpstr>
      <vt:lpstr>المنافسة</vt:lpstr>
      <vt:lpstr>التجنب</vt:lpstr>
      <vt:lpstr>الاستيعاب</vt:lpstr>
      <vt:lpstr>المساومة</vt:lpstr>
      <vt:lpstr>التعاون</vt:lpstr>
      <vt:lpstr>كيف يمكنك اختيار نمط إدارة الصراع الخاص بك؟</vt:lpstr>
      <vt:lpstr>خطوات لحل الصراعات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الإحباط و الصراع</dc:title>
  <cp:lastModifiedBy>Maher</cp:lastModifiedBy>
  <cp:revision>12</cp:revision>
  <dcterms:modified xsi:type="dcterms:W3CDTF">2023-12-10T21:15:27Z</dcterms:modified>
</cp:coreProperties>
</file>