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 lvl="0">
      <a:defRPr lang="es-ES"/>
    </a:defPPr>
    <a:lvl1pPr lvl="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lvl="1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lvl="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lvl="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lvl="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lvl="5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lvl="6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lvl="7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lvl="8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00" y="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EC614-0847-48F2-836F-CE0A6439C8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4E6D9D-695B-4F27-83A3-618B142E20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E1C4F-3666-4F1E-8640-EC4FA38F62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CF1F1B-1868-47DD-AB70-FCED9A9AA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4D82D0-2292-4791-A741-857DBF323C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3F937-8C0D-468A-A949-6D235D83D59B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01432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8ECB5F-051B-42B9-90CE-47B8A4075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557744F-CBEB-4908-9686-E12EB458A0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B40C1C-6A81-4A7C-93BB-76D8999B3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6E5DE-F267-40DB-887A-8C5E72F8B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BE1B2D-7D18-4D4C-B556-9652D0320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4DB007-B12D-417D-8442-DC6A1BF8639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8100900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13E0394-CAE2-40DE-BD94-727A380CF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26D988-9574-4FA6-A135-C7700BC72A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45A0CE-7A99-4A96-9116-CA223B18F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55176A-0BB5-4FFB-A033-B72E704FD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43C436-1892-43B2-8D19-71B7154DA4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3AAD61-D38F-40BB-90A6-C279D8F1D592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789837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97F65-6106-4726-8859-6150267FF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11B15-65A3-4E2F-9768-A57F4A0C61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09E355-2FA7-405E-BA42-C49C33477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6C0DAE-8473-4CDE-8565-90B1E792A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232EF5-1EAD-42FF-8641-6D6A1FE9C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F73E00-B77E-4E53-822A-0351ECA6607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741574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4EC9-3432-4E7D-A36C-458E4900E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6ECDE3F-2F1D-4577-9666-BA6892A28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CCAD0-54D3-44A3-A832-0D7058452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FD5AE0-3D40-4C52-92DD-9BA63BEC2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B42BDE-B5D1-4733-A279-D35C65989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D713F6-2AA9-4AA1-B1BB-7F0C0A2F1297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205966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59F6EF-B866-44DF-84F5-108171661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98887-C011-4342-B09D-2D0026C316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34B4DB-25A0-4300-B4E0-348A1AFD63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6FF10B-E42F-4EC3-ADD3-8AC9B86014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549D06-C99C-4590-9E86-8FA07A2A2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1E8981-5375-47E5-9A8E-20E567C18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FA32FD-4D83-40F3-8399-B46D1FCFD55E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3450893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B87037-265D-4604-9C36-090DD7F6A2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75CCF7D-0C7B-437F-922A-A3B7450A4A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94840D-CCFC-48B8-9918-3C02FEA059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F049E7-4B15-48D1-AB65-B57B3831F0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392BCFF-0E4E-42CA-80F6-269E44652C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18AC73D-48BA-43F8-9CDD-B0F89D9F32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B39383-AB30-4839-85DB-74083B7D4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0DAD9A1-9494-4B4C-BA76-7C2C4D7C9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AF4EB-8213-40A9-98EC-56722EEEBF9F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201917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9A4B3-3329-4248-BD12-4688959FD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8CBE99-A759-4E65-A678-B8701CB2F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BEE18-43E2-4354-867B-9B96C21D21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64D17E-B8A9-47FD-AED4-DB76709864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9B412C-73C5-4FC2-8408-3DAB2F5EF5CC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690354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444FF28-49F6-47FB-8956-0D7CB725A4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1E6A28B-F44A-4D6C-821C-CD89E23A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E63732-A503-4A52-8A83-56F10BD578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F9F4BA-396D-4A79-943F-CFEBD919AB36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2122959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50DAD-3399-40E0-806A-99B3AE448C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BE0A6A-67FA-41E1-8C05-A9C71CEE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7D880B-EA7A-42A0-B4B3-F5E903062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5A7D4D-EC1E-423D-8C29-FEC1F671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D27458-31BE-461C-85D1-515A97246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937BFE-40C5-45EF-8E64-C857BD62E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0885592-3CF7-4B03-8F17-3DB2D7DD88AA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1917115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AA12D-9152-43A9-819C-E1F94CA4B5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DB7FCF-EE2E-44F3-B6E8-6F16B99DB8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DC5BC7-438F-454B-9C17-BE1B35A3E99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A25FD3-27BE-4428-9B11-0CEFB9F69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8E6BEE-91F3-43CD-A098-2A6D20189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E3C029-3D0C-48D5-B406-AA48015F7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5890E6-71F8-4854-A384-A673065CE168}" type="slidenum">
              <a:rPr lang="es-ES" altLang="en-US"/>
              <a:pPr/>
              <a:t>‹#›</a:t>
            </a:fld>
            <a:endParaRPr lang="es-ES" altLang="en-US"/>
          </a:p>
        </p:txBody>
      </p:sp>
    </p:spTree>
    <p:extLst>
      <p:ext uri="{BB962C8B-B14F-4D97-AF65-F5344CB8AC3E}">
        <p14:creationId xmlns:p14="http://schemas.microsoft.com/office/powerpoint/2010/main" val="41321195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1A908C10-9185-433B-8D8A-CEA6FA1FD2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cambiar el estilo de título	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C3FEAB32-E54E-44C3-8C95-2A4D1B52836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n-US"/>
              <a:t>Haga clic para modificar el estilo de texto del patrón</a:t>
            </a:r>
          </a:p>
          <a:p>
            <a:pPr lvl="1"/>
            <a:r>
              <a:rPr lang="es-ES" altLang="en-US"/>
              <a:t>Segundo nivel</a:t>
            </a:r>
          </a:p>
          <a:p>
            <a:pPr lvl="2"/>
            <a:r>
              <a:rPr lang="es-ES" altLang="en-US"/>
              <a:t>Tercer nivel</a:t>
            </a:r>
          </a:p>
          <a:p>
            <a:pPr lvl="3"/>
            <a:r>
              <a:rPr lang="es-ES" altLang="en-US"/>
              <a:t>Cuarto nivel</a:t>
            </a:r>
          </a:p>
          <a:p>
            <a:pPr lvl="4"/>
            <a:r>
              <a:rPr lang="es-ES" altLang="en-US"/>
              <a:t>Quinto nivel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C4ABC5AC-44AE-4A29-A679-42F3C1FB734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D55FF46-A726-44A6-8126-84A4000089D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F82159C-E937-40F5-8509-4DB43F38D16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7C4CD6-2AB9-415E-8CFC-0D0A0C72A1B7}" type="slidenum">
              <a:rPr lang="es-ES" altLang="en-US"/>
              <a:pPr/>
              <a:t>‹#›</a:t>
            </a:fld>
            <a:endParaRPr lang="es-E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4" name="Rectangle 166">
            <a:extLst>
              <a:ext uri="{FF2B5EF4-FFF2-40B4-BE49-F238E27FC236}">
                <a16:creationId xmlns:a16="http://schemas.microsoft.com/office/drawing/2014/main" id="{E71039AC-E3E0-43FA-81CA-4351E278B7FC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5516563"/>
            <a:ext cx="9144000" cy="936625"/>
          </a:xfrm>
        </p:spPr>
        <p:txBody>
          <a:bodyPr/>
          <a:lstStyle/>
          <a:p>
            <a:pPr algn="l">
              <a:lnSpc>
                <a:spcPct val="90000"/>
              </a:lnSpc>
            </a:pPr>
            <a:r>
              <a:rPr lang="es-ES" altLang="en-US" sz="4400" b="1" dirty="0">
                <a:solidFill>
                  <a:schemeClr val="bg1"/>
                </a:solidFill>
              </a:rPr>
              <a:t>Mentorship in Clinical Practice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D1E4-0875-492A-879F-BF17F92E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Positive qualities of a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F7856-32B1-4463-88AF-8B9659D39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3276" y="1600200"/>
            <a:ext cx="6529163" cy="4525963"/>
          </a:xfrm>
        </p:spPr>
        <p:txBody>
          <a:bodyPr/>
          <a:lstStyle/>
          <a:p>
            <a:r>
              <a:rPr lang="en-GB" dirty="0"/>
              <a:t>Genuineness</a:t>
            </a:r>
          </a:p>
          <a:p>
            <a:r>
              <a:rPr lang="en-GB" dirty="0"/>
              <a:t>Respect</a:t>
            </a:r>
          </a:p>
          <a:p>
            <a:r>
              <a:rPr lang="en-GB" dirty="0"/>
              <a:t>Acceptance</a:t>
            </a:r>
          </a:p>
          <a:p>
            <a:r>
              <a:rPr lang="en-GB" dirty="0"/>
              <a:t>Empathy</a:t>
            </a:r>
          </a:p>
          <a:p>
            <a:r>
              <a:rPr lang="en-GB" dirty="0"/>
              <a:t>Warmth</a:t>
            </a:r>
          </a:p>
          <a:p>
            <a:r>
              <a:rPr lang="en-GB" dirty="0"/>
              <a:t>Honesty</a:t>
            </a:r>
          </a:p>
          <a:p>
            <a:r>
              <a:rPr lang="en-GB" dirty="0"/>
              <a:t>Appreciation</a:t>
            </a:r>
          </a:p>
        </p:txBody>
      </p:sp>
    </p:spTree>
    <p:extLst>
      <p:ext uri="{BB962C8B-B14F-4D97-AF65-F5344CB8AC3E}">
        <p14:creationId xmlns:p14="http://schemas.microsoft.com/office/powerpoint/2010/main" val="1095610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D1E4-0875-492A-879F-BF17F92E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Negative qualities of a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F7856-32B1-4463-88AF-8B9659D39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3276" y="1600200"/>
            <a:ext cx="6529163" cy="4525963"/>
          </a:xfrm>
        </p:spPr>
        <p:txBody>
          <a:bodyPr/>
          <a:lstStyle/>
          <a:p>
            <a:pPr lvl="0"/>
            <a:r>
              <a:rPr lang="en-GB" dirty="0"/>
              <a:t>Interested only in himself or herself and own importance and uninterested in what others think or say and keen to always get their own way</a:t>
            </a:r>
          </a:p>
          <a:p>
            <a:pPr marL="0" lvl="0" indent="0">
              <a:buNone/>
            </a:pPr>
            <a:endParaRPr lang="en-GB" dirty="0">
              <a:effectLst/>
            </a:endParaRPr>
          </a:p>
          <a:p>
            <a:pPr lvl="0"/>
            <a:r>
              <a:rPr lang="en-GB" dirty="0"/>
              <a:t>Unwilling to share ideas, knowledge and skills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80114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ED1E4-0875-492A-879F-BF17F92E47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Negative qualities of a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2F7856-32B1-4463-88AF-8B9659D39C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3276" y="1600200"/>
            <a:ext cx="6529163" cy="4525963"/>
          </a:xfrm>
        </p:spPr>
        <p:txBody>
          <a:bodyPr/>
          <a:lstStyle/>
          <a:p>
            <a:pPr lvl="0"/>
            <a:r>
              <a:rPr lang="en-GB" sz="2800" dirty="0"/>
              <a:t>Unwilling to work as a team member, destroys team cohesiveness and spirit</a:t>
            </a:r>
            <a:endParaRPr lang="en-GB" sz="2800" dirty="0">
              <a:effectLst/>
            </a:endParaRPr>
          </a:p>
          <a:p>
            <a:pPr lvl="0"/>
            <a:r>
              <a:rPr lang="en-GB" sz="2800" dirty="0"/>
              <a:t>Manipulative</a:t>
            </a:r>
            <a:endParaRPr lang="en-GB" sz="2800" dirty="0">
              <a:effectLst/>
            </a:endParaRPr>
          </a:p>
          <a:p>
            <a:pPr lvl="0"/>
            <a:r>
              <a:rPr lang="en-GB" sz="2800" dirty="0"/>
              <a:t>Obsessed by internal politics of the organization</a:t>
            </a:r>
            <a:endParaRPr lang="en-GB" sz="2800" dirty="0">
              <a:effectLst/>
            </a:endParaRPr>
          </a:p>
          <a:p>
            <a:pPr lvl="0"/>
            <a:r>
              <a:rPr lang="en-GB" sz="2800" dirty="0"/>
              <a:t>Interested in power and position</a:t>
            </a:r>
            <a:endParaRPr lang="en-GB" sz="2800" dirty="0">
              <a:effectLst/>
            </a:endParaRPr>
          </a:p>
          <a:p>
            <a:pPr lvl="0"/>
            <a:r>
              <a:rPr lang="en-GB" sz="2800" dirty="0"/>
              <a:t>Intimidating to others</a:t>
            </a:r>
            <a:endParaRPr lang="en-GB" sz="2800" dirty="0">
              <a:effectLst/>
            </a:endParaRPr>
          </a:p>
          <a:p>
            <a:r>
              <a:rPr lang="en-GB" sz="2800" dirty="0"/>
              <a:t>Suspicious of others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72062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894037EC-708E-422E-BCF2-BDB0D5BE6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225550"/>
          </a:xfrm>
        </p:spPr>
        <p:txBody>
          <a:bodyPr/>
          <a:lstStyle/>
          <a:p>
            <a:br>
              <a:rPr lang="en-GB" sz="4000" b="1" dirty="0"/>
            </a:br>
            <a:r>
              <a:rPr lang="en-GB" sz="4000" b="1" dirty="0">
                <a:solidFill>
                  <a:schemeClr val="bg1"/>
                </a:solidFill>
              </a:rPr>
              <a:t>What is mentorship?</a:t>
            </a:r>
            <a:br>
              <a:rPr lang="en-GB" sz="4000" dirty="0">
                <a:solidFill>
                  <a:schemeClr val="bg1"/>
                </a:solidFill>
              </a:rPr>
            </a:b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EA81E6EF-8B65-466C-A9B4-2F4AA23AB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1671638"/>
            <a:ext cx="6862763" cy="4781550"/>
          </a:xfrm>
        </p:spPr>
        <p:txBody>
          <a:bodyPr/>
          <a:lstStyle/>
          <a:p>
            <a:pPr lvl="0"/>
            <a:r>
              <a:rPr lang="en-US" sz="2800" dirty="0"/>
              <a:t>Mentorship is a </a:t>
            </a:r>
            <a:r>
              <a:rPr lang="en-US" sz="2800" b="1" dirty="0"/>
              <a:t>planned pairing of a more experienced person with a lesser skilled individual </a:t>
            </a:r>
            <a:r>
              <a:rPr lang="en-US" sz="2800" dirty="0"/>
              <a:t>for the purpose of achieving mutually agreed-upon outcomes.</a:t>
            </a:r>
          </a:p>
          <a:p>
            <a:pPr lvl="0"/>
            <a:endParaRPr lang="en-GB" sz="2800" dirty="0"/>
          </a:p>
          <a:p>
            <a:pPr lvl="0"/>
            <a:r>
              <a:rPr lang="en-US" sz="2800" dirty="0"/>
              <a:t>It is a partnership in which both individuals share in the </a:t>
            </a:r>
            <a:r>
              <a:rPr lang="en-US" sz="2800" b="1" dirty="0"/>
              <a:t>personal growth process and the personal development </a:t>
            </a:r>
            <a:r>
              <a:rPr lang="en-US" sz="2800" dirty="0"/>
              <a:t>of one another.</a:t>
            </a:r>
            <a:endParaRPr lang="en-GB" sz="2800" dirty="0"/>
          </a:p>
          <a:p>
            <a:pPr lvl="0"/>
            <a:endParaRPr lang="en-GB" dirty="0"/>
          </a:p>
          <a:p>
            <a:pPr marL="0" indent="0">
              <a:buNone/>
            </a:pPr>
            <a:endParaRPr lang="en-GB" dirty="0">
              <a:effectLst/>
            </a:endParaRP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>
            <a:extLst>
              <a:ext uri="{FF2B5EF4-FFF2-40B4-BE49-F238E27FC236}">
                <a16:creationId xmlns:a16="http://schemas.microsoft.com/office/drawing/2014/main" id="{894037EC-708E-422E-BCF2-BDB0D5BE6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225550"/>
          </a:xfrm>
        </p:spPr>
        <p:txBody>
          <a:bodyPr/>
          <a:lstStyle/>
          <a:p>
            <a:br>
              <a:rPr lang="en-GB" sz="4000" b="1" dirty="0"/>
            </a:br>
            <a:r>
              <a:rPr lang="en-GB" sz="4000" b="1" dirty="0">
                <a:solidFill>
                  <a:schemeClr val="bg1"/>
                </a:solidFill>
              </a:rPr>
              <a:t>What is mentorship?</a:t>
            </a:r>
            <a:br>
              <a:rPr lang="en-GB" sz="4000" dirty="0">
                <a:solidFill>
                  <a:schemeClr val="bg1"/>
                </a:solidFill>
              </a:rPr>
            </a:br>
            <a:endParaRPr lang="en-US" altLang="en-US" sz="4000" dirty="0">
              <a:solidFill>
                <a:schemeClr val="bg1"/>
              </a:solidFill>
            </a:endParaRPr>
          </a:p>
        </p:txBody>
      </p:sp>
      <p:sp>
        <p:nvSpPr>
          <p:cNvPr id="154627" name="Rectangle 3">
            <a:extLst>
              <a:ext uri="{FF2B5EF4-FFF2-40B4-BE49-F238E27FC236}">
                <a16:creationId xmlns:a16="http://schemas.microsoft.com/office/drawing/2014/main" id="{EA81E6EF-8B65-466C-A9B4-2F4AA23ABCF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696" y="1556792"/>
            <a:ext cx="6862763" cy="4781550"/>
          </a:xfrm>
        </p:spPr>
        <p:txBody>
          <a:bodyPr/>
          <a:lstStyle/>
          <a:p>
            <a:pPr lvl="0"/>
            <a:r>
              <a:rPr lang="en-GB" sz="2800" dirty="0"/>
              <a:t>It is a partnership in which a </a:t>
            </a:r>
            <a:r>
              <a:rPr lang="en-US" sz="2800" dirty="0"/>
              <a:t>designated person dedicates some of their time to help a chosen individual to </a:t>
            </a:r>
            <a:r>
              <a:rPr lang="en-US" sz="2800" b="1" dirty="0"/>
              <a:t>learn during their developmental years,</a:t>
            </a:r>
            <a:r>
              <a:rPr lang="en-US" sz="2800" dirty="0"/>
              <a:t> to progress towards and achieve maturity and establish their identity.</a:t>
            </a:r>
            <a:endParaRPr lang="en-GB" sz="2800" dirty="0"/>
          </a:p>
          <a:p>
            <a:pPr lvl="0"/>
            <a:r>
              <a:rPr lang="en-US" sz="2800" dirty="0"/>
              <a:t>It has been </a:t>
            </a:r>
            <a:r>
              <a:rPr lang="en-US" sz="2800" b="1" dirty="0"/>
              <a:t>implemented in nursing</a:t>
            </a:r>
            <a:r>
              <a:rPr lang="en-US" sz="2800" dirty="0"/>
              <a:t> to enable students and junior nurses to gain safe and effective clinical practice skills.</a:t>
            </a:r>
            <a:endParaRPr lang="en-GB" sz="2800" dirty="0"/>
          </a:p>
          <a:p>
            <a:pPr marL="0" lv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>
              <a:effectLst/>
            </a:endParaRPr>
          </a:p>
          <a:p>
            <a:pPr marL="0" indent="0"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32202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Rectangle 2">
            <a:extLst>
              <a:ext uri="{FF2B5EF4-FFF2-40B4-BE49-F238E27FC236}">
                <a16:creationId xmlns:a16="http://schemas.microsoft.com/office/drawing/2014/main" id="{5D17F447-99C7-4220-B2AA-5F045896AC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22555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Types of mentorship</a:t>
            </a:r>
          </a:p>
        </p:txBody>
      </p:sp>
      <p:sp>
        <p:nvSpPr>
          <p:cNvPr id="177155" name="Rectangle 3">
            <a:extLst>
              <a:ext uri="{FF2B5EF4-FFF2-40B4-BE49-F238E27FC236}">
                <a16:creationId xmlns:a16="http://schemas.microsoft.com/office/drawing/2014/main" id="{2B193DAB-1E31-409B-96F6-76E839A08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1671638"/>
            <a:ext cx="6862763" cy="4781550"/>
          </a:xfrm>
        </p:spPr>
        <p:txBody>
          <a:bodyPr/>
          <a:lstStyle/>
          <a:p>
            <a:pPr lvl="0"/>
            <a:endParaRPr lang="en-GB" dirty="0"/>
          </a:p>
          <a:p>
            <a:pPr lvl="0"/>
            <a:endParaRPr lang="en-GB" dirty="0"/>
          </a:p>
          <a:p>
            <a:pPr lvl="0"/>
            <a:r>
              <a:rPr lang="en-GB" b="1" dirty="0"/>
              <a:t>Informal mentorship </a:t>
            </a:r>
            <a:r>
              <a:rPr lang="en-GB" dirty="0"/>
              <a:t>- not organized or planned</a:t>
            </a:r>
          </a:p>
          <a:p>
            <a:pPr lvl="0"/>
            <a:r>
              <a:rPr lang="en-GB" b="1" dirty="0"/>
              <a:t>Formal mentorship </a:t>
            </a:r>
            <a:r>
              <a:rPr lang="en-GB" dirty="0"/>
              <a:t>- organized and planned</a:t>
            </a:r>
            <a:endParaRPr lang="en-GB" dirty="0">
              <a:effectLst/>
            </a:endParaRPr>
          </a:p>
          <a:p>
            <a:pPr marL="0" indent="0">
              <a:buNone/>
            </a:pPr>
            <a:endParaRPr lang="en-US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8DB9FE20-0E72-4959-9C1A-0606D25A5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22555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Characteristics of mentorship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260AFF63-B5CA-4777-B4CD-1686B10C7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1671638"/>
            <a:ext cx="6862763" cy="4781550"/>
          </a:xfrm>
        </p:spPr>
        <p:txBody>
          <a:bodyPr/>
          <a:lstStyle/>
          <a:p>
            <a:pPr lvl="0"/>
            <a:r>
              <a:rPr lang="en-US" sz="2800" dirty="0"/>
              <a:t>takes place </a:t>
            </a:r>
            <a:r>
              <a:rPr lang="en-US" sz="2800" b="1" dirty="0"/>
              <a:t>outside of a line manager-employee</a:t>
            </a:r>
            <a:r>
              <a:rPr lang="en-US" sz="2800" dirty="0"/>
              <a:t> relationship, at the mutual consent of a mentor and the person being mentored</a:t>
            </a:r>
            <a:endParaRPr lang="en-GB" sz="2800" dirty="0">
              <a:effectLst/>
            </a:endParaRPr>
          </a:p>
          <a:p>
            <a:pPr lvl="0"/>
            <a:r>
              <a:rPr lang="en-US" sz="2800" dirty="0"/>
              <a:t>is </a:t>
            </a:r>
            <a:r>
              <a:rPr lang="en-US" sz="2800" b="1" dirty="0"/>
              <a:t>career-focused </a:t>
            </a:r>
            <a:r>
              <a:rPr lang="en-US" sz="2800" dirty="0"/>
              <a:t>or focuses on professional development that may be outside of the mentee’s area of work</a:t>
            </a:r>
            <a:endParaRPr lang="en-GB" sz="2800" dirty="0">
              <a:effectLst/>
            </a:endParaRPr>
          </a:p>
          <a:p>
            <a:pPr lvl="0"/>
            <a:r>
              <a:rPr lang="en-US" sz="2800" dirty="0"/>
              <a:t>the relationship is </a:t>
            </a:r>
            <a:r>
              <a:rPr lang="en-US" sz="2800" b="1" dirty="0"/>
              <a:t>personal </a:t>
            </a:r>
            <a:r>
              <a:rPr lang="en-US" sz="2800" dirty="0"/>
              <a:t>- a mentor provides both professional and personal support</a:t>
            </a:r>
            <a:endParaRPr lang="en-GB" sz="2800" dirty="0">
              <a:effectLst/>
            </a:endParaRPr>
          </a:p>
          <a:p>
            <a:endParaRPr lang="en-US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>
            <a:extLst>
              <a:ext uri="{FF2B5EF4-FFF2-40B4-BE49-F238E27FC236}">
                <a16:creationId xmlns:a16="http://schemas.microsoft.com/office/drawing/2014/main" id="{8DB9FE20-0E72-4959-9C1A-0606D25A53C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122555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Characteristics of mentorship</a:t>
            </a:r>
          </a:p>
        </p:txBody>
      </p:sp>
      <p:sp>
        <p:nvSpPr>
          <p:cNvPr id="178179" name="Rectangle 3">
            <a:extLst>
              <a:ext uri="{FF2B5EF4-FFF2-40B4-BE49-F238E27FC236}">
                <a16:creationId xmlns:a16="http://schemas.microsoft.com/office/drawing/2014/main" id="{260AFF63-B5CA-4777-B4CD-1686B10C77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35150" y="1556792"/>
            <a:ext cx="7308850" cy="4896396"/>
          </a:xfrm>
        </p:spPr>
        <p:txBody>
          <a:bodyPr/>
          <a:lstStyle/>
          <a:p>
            <a:pPr lvl="0"/>
            <a:r>
              <a:rPr lang="en-US" sz="2800" dirty="0"/>
              <a:t>the relationship may be</a:t>
            </a:r>
            <a:r>
              <a:rPr lang="en-US" sz="2800" b="1" dirty="0"/>
              <a:t> initiated by a mentor or created </a:t>
            </a:r>
            <a:r>
              <a:rPr lang="en-US" sz="2800" dirty="0"/>
              <a:t>through a match initiated by the organization</a:t>
            </a:r>
            <a:endParaRPr lang="en-GB" sz="2800" dirty="0">
              <a:effectLst/>
            </a:endParaRPr>
          </a:p>
          <a:p>
            <a:pPr lvl="0"/>
            <a:r>
              <a:rPr lang="en-US" sz="2800" dirty="0"/>
              <a:t>relationship </a:t>
            </a:r>
            <a:r>
              <a:rPr lang="en-US" sz="2800" b="1" dirty="0"/>
              <a:t>crosses job boundaries</a:t>
            </a:r>
            <a:endParaRPr lang="en-GB" sz="2800" b="1" dirty="0">
              <a:effectLst/>
            </a:endParaRPr>
          </a:p>
          <a:p>
            <a:pPr lvl="0"/>
            <a:r>
              <a:rPr lang="en-US" sz="2800" dirty="0"/>
              <a:t>the relationship may last for a </a:t>
            </a:r>
            <a:r>
              <a:rPr lang="en-US" sz="2800" b="1" dirty="0"/>
              <a:t>specific period of time</a:t>
            </a:r>
            <a:r>
              <a:rPr lang="en-US" sz="2800" dirty="0"/>
              <a:t> (nine months to a year)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123365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8FD7-82EB-49A5-B231-316A0BB2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bg1"/>
                </a:solidFill>
              </a:rPr>
              <a:t>Who is a nursing mentor?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427D-A9F4-4F72-8FA5-D6ED93A3C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A nursing mentor </a:t>
            </a:r>
            <a:r>
              <a:rPr lang="en-US" dirty="0"/>
              <a:t>is a nurse who facilitates learning, supervises students and, in addition, also assesses students. T</a:t>
            </a:r>
            <a:r>
              <a:rPr lang="en-GB" dirty="0"/>
              <a:t>he role of a mentor is vital to the student’s clinical learning experience.</a:t>
            </a:r>
          </a:p>
        </p:txBody>
      </p:sp>
    </p:spTree>
    <p:extLst>
      <p:ext uri="{BB962C8B-B14F-4D97-AF65-F5344CB8AC3E}">
        <p14:creationId xmlns:p14="http://schemas.microsoft.com/office/powerpoint/2010/main" val="1461063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8FD7-82EB-49A5-B231-316A0BB2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bg1"/>
                </a:solidFill>
              </a:rPr>
              <a:t>Responsibilities of a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427D-A9F4-4F72-8FA5-D6ED93A3C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600200"/>
            <a:ext cx="6779096" cy="4525963"/>
          </a:xfrm>
        </p:spPr>
        <p:txBody>
          <a:bodyPr/>
          <a:lstStyle/>
          <a:p>
            <a:pPr lvl="0"/>
            <a:r>
              <a:rPr lang="en-GB" sz="2600" dirty="0"/>
              <a:t>to </a:t>
            </a:r>
            <a:r>
              <a:rPr lang="en-GB" sz="2600" b="1" dirty="0"/>
              <a:t>teach student nursing knowledge and skills, professional and personal qualities </a:t>
            </a:r>
            <a:r>
              <a:rPr lang="en-GB" sz="2600" dirty="0"/>
              <a:t>such as communication and self-confidence</a:t>
            </a:r>
            <a:endParaRPr lang="en-GB" sz="2600" dirty="0">
              <a:effectLst/>
            </a:endParaRPr>
          </a:p>
          <a:p>
            <a:pPr lvl="0"/>
            <a:r>
              <a:rPr lang="en-US" sz="2600" dirty="0"/>
              <a:t>To enable students to</a:t>
            </a:r>
            <a:r>
              <a:rPr lang="en-US" sz="2600" b="1" dirty="0"/>
              <a:t> discover and use their own talents </a:t>
            </a:r>
            <a:r>
              <a:rPr lang="en-US" sz="2600" dirty="0"/>
              <a:t>while encouraging and nurturing the contribution that the student can make to their profession</a:t>
            </a:r>
            <a:endParaRPr lang="en-GB" sz="2600" dirty="0">
              <a:effectLst/>
            </a:endParaRPr>
          </a:p>
          <a:p>
            <a:pPr lvl="0"/>
            <a:r>
              <a:rPr lang="en-US" sz="2600" dirty="0"/>
              <a:t>To facilitate the </a:t>
            </a:r>
            <a:r>
              <a:rPr lang="en-US" sz="2600" b="1" dirty="0"/>
              <a:t>transition from novice to competent practitioner </a:t>
            </a:r>
            <a:endParaRPr lang="en-GB" sz="2600" b="1" dirty="0">
              <a:effectLst/>
            </a:endParaRPr>
          </a:p>
          <a:p>
            <a:pPr lvl="0"/>
            <a:r>
              <a:rPr lang="en-US" sz="2600" dirty="0"/>
              <a:t>To </a:t>
            </a:r>
            <a:r>
              <a:rPr lang="en-US" sz="2600" b="1" dirty="0"/>
              <a:t>help students </a:t>
            </a:r>
            <a:r>
              <a:rPr lang="en-US" sz="2600" dirty="0"/>
              <a:t>to become successful</a:t>
            </a:r>
            <a:endParaRPr lang="en-GB" sz="2600" dirty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7133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D8FD7-82EB-49A5-B231-316A0BB21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 dirty="0">
                <a:solidFill>
                  <a:schemeClr val="bg1"/>
                </a:solidFill>
              </a:rPr>
              <a:t>Roles of a mentor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7E427D-A9F4-4F72-8FA5-D6ED93A3C8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704" y="1600201"/>
            <a:ext cx="6779096" cy="4061048"/>
          </a:xfrm>
        </p:spPr>
        <p:txBody>
          <a:bodyPr numCol="2"/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Teacher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Role model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Supporter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 solver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Feedback giver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Idea bouncer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Eye-opener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Challenger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Door opener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Career counsellor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Energizer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Envisioner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Investor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450248"/>
      </p:ext>
    </p:extLst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443</Words>
  <Application>Microsoft Office PowerPoint</Application>
  <PresentationFormat>عرض على الشاشة (4:3)</PresentationFormat>
  <Paragraphs>64</Paragraphs>
  <Slides>12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5" baseType="lpstr">
      <vt:lpstr>Arial</vt:lpstr>
      <vt:lpstr>Times New Roman</vt:lpstr>
      <vt:lpstr>Diseño predeterminado</vt:lpstr>
      <vt:lpstr>عرض تقديمي في PowerPoint</vt:lpstr>
      <vt:lpstr> What is mentorship? </vt:lpstr>
      <vt:lpstr> What is mentorship? </vt:lpstr>
      <vt:lpstr>Types of mentorship</vt:lpstr>
      <vt:lpstr>Characteristics of mentorship</vt:lpstr>
      <vt:lpstr>Characteristics of mentorship</vt:lpstr>
      <vt:lpstr>Who is a nursing mentor?</vt:lpstr>
      <vt:lpstr>Responsibilities of a mentor</vt:lpstr>
      <vt:lpstr>Roles of a mentor</vt:lpstr>
      <vt:lpstr>Positive qualities of a mentor</vt:lpstr>
      <vt:lpstr>Negative qualities of a mentor</vt:lpstr>
      <vt:lpstr>Negative qualities of a mentor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2025</dc:creator>
  <cp:lastModifiedBy>2025</cp:lastModifiedBy>
  <cp:revision>1</cp:revision>
  <dcterms:modified xsi:type="dcterms:W3CDTF">2024-03-03T12:01:12Z</dcterms:modified>
</cp:coreProperties>
</file>