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 lvl="0">
      <a:defRPr lang="ar-SA"/>
    </a:defPPr>
    <a:lvl1pPr marL="0" lv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23/08/1445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23/08/1445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23/08/1445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23/08/1445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23/08/1445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23/08/1445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23/08/1445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23/08/1445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23/08/1445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23/08/1445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23/08/1445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23/08/1445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783350"/>
          </a:xfrm>
        </p:spPr>
        <p:txBody>
          <a:bodyPr>
            <a:normAutofit/>
          </a:bodyPr>
          <a:lstStyle/>
          <a:p>
            <a:r>
              <a:rPr lang="en-US" sz="7200" b="1" dirty="0"/>
              <a:t>Nures_client Relationship</a:t>
            </a:r>
            <a:endParaRPr lang="ar-IQ" sz="72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32560" y="4143380"/>
            <a:ext cx="7406640" cy="2143140"/>
          </a:xfrm>
        </p:spPr>
        <p:txBody>
          <a:bodyPr>
            <a:normAutofit/>
          </a:bodyPr>
          <a:lstStyle/>
          <a:p>
            <a:pPr algn="ctr"/>
            <a:r>
              <a:rPr lang="ar-SA" dirty="0"/>
              <a:t>المرحلة الرابعة</a:t>
            </a:r>
          </a:p>
          <a:p>
            <a:pPr algn="ctr"/>
            <a:r>
              <a:rPr lang="ar-SA" dirty="0"/>
              <a:t>كلية التمريض</a:t>
            </a:r>
          </a:p>
          <a:p>
            <a:pPr algn="ctr"/>
            <a:r>
              <a:rPr lang="ar-SA" dirty="0"/>
              <a:t>م</a:t>
            </a:r>
            <a:r>
              <a:rPr lang="ar-IQ"/>
              <a:t> .د</a:t>
            </a:r>
            <a:r>
              <a:rPr lang="en-US" dirty="0"/>
              <a:t>.</a:t>
            </a:r>
            <a:r>
              <a:rPr lang="ar-SA" dirty="0"/>
              <a:t>غصون جمعة عليوي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Characteristic of good Nures_client relationship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None/>
            </a:pPr>
            <a:endParaRPr lang="en-US" dirty="0"/>
          </a:p>
          <a:p>
            <a:pPr algn="l">
              <a:buNone/>
            </a:pPr>
            <a:r>
              <a:rPr lang="en-US" dirty="0"/>
              <a:t>-Relationship is therapeutic</a:t>
            </a:r>
          </a:p>
          <a:p>
            <a:pPr algn="l">
              <a:buNone/>
            </a:pPr>
            <a:r>
              <a:rPr lang="en-US" dirty="0"/>
              <a:t>-Exist until patent have fulfilled the health care needs</a:t>
            </a:r>
          </a:p>
          <a:p>
            <a:pPr algn="l">
              <a:buNone/>
            </a:pPr>
            <a:r>
              <a:rPr lang="en-US" dirty="0"/>
              <a:t>-Nurses work to attain,maintain,and restore the patient health</a:t>
            </a:r>
          </a:p>
          <a:p>
            <a:pPr algn="l">
              <a:buNone/>
            </a:pPr>
            <a:r>
              <a:rPr lang="en-US" dirty="0"/>
              <a:t>-Patients are satisfied</a:t>
            </a:r>
          </a:p>
          <a:p>
            <a:pPr algn="l">
              <a:buNone/>
            </a:pPr>
            <a:r>
              <a:rPr lang="en-US" dirty="0"/>
              <a:t>-Based on nurses competent care derived from skills and knowledge</a:t>
            </a:r>
            <a:endParaRPr lang="ar-IQ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Con…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/>
              <a:t>-Provide holistic care</a:t>
            </a:r>
          </a:p>
          <a:p>
            <a:pPr algn="l">
              <a:buNone/>
            </a:pPr>
            <a:r>
              <a:rPr lang="en-US" dirty="0"/>
              <a:t>-Patient client is an participant</a:t>
            </a:r>
          </a:p>
          <a:p>
            <a:pPr algn="l">
              <a:buNone/>
            </a:pPr>
            <a:r>
              <a:rPr lang="en-US" dirty="0"/>
              <a:t>-Nurse uses patients knowledge, attitude, values and thoughts to plan interventions</a:t>
            </a:r>
          </a:p>
          <a:p>
            <a:pPr algn="l">
              <a:buNone/>
            </a:pPr>
            <a:r>
              <a:rPr lang="en-US" dirty="0"/>
              <a:t>-Reciprocal relationship influenced by professional and personal characteristics of both parties</a:t>
            </a:r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dirty="0"/>
              <a:t>-Language difference between nurses and patient</a:t>
            </a:r>
          </a:p>
          <a:p>
            <a:pPr algn="l">
              <a:buNone/>
            </a:pPr>
            <a:r>
              <a:rPr lang="en-US" dirty="0"/>
              <a:t>-Shortage of human power(nurse to patient ratio)</a:t>
            </a:r>
          </a:p>
          <a:p>
            <a:pPr algn="l">
              <a:buNone/>
            </a:pPr>
            <a:r>
              <a:rPr lang="en-US" dirty="0"/>
              <a:t>-Time inadequacy</a:t>
            </a:r>
          </a:p>
          <a:p>
            <a:pPr algn="l">
              <a:buNone/>
            </a:pPr>
            <a:r>
              <a:rPr lang="en-US" dirty="0"/>
              <a:t>-Having several jobs and fatigue due to excess workload</a:t>
            </a:r>
          </a:p>
          <a:p>
            <a:pPr algn="l">
              <a:buNone/>
            </a:pPr>
            <a:r>
              <a:rPr lang="en-US" dirty="0"/>
              <a:t>-Lack of welfare and facilities</a:t>
            </a:r>
          </a:p>
          <a:p>
            <a:pPr algn="l">
              <a:buNone/>
            </a:pPr>
            <a:r>
              <a:rPr lang="en-US" dirty="0"/>
              <a:t>-Low nursing salary</a:t>
            </a:r>
            <a:endParaRPr lang="ar-IQ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1071546"/>
            <a:ext cx="7498080" cy="3643338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/>
              <a:t>Thank you</a:t>
            </a:r>
            <a:endParaRPr lang="ar-IQ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Definition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/>
              <a:t>The  Nures_client relationship is an interaction between a nurse and client(patient)aimed to enhancing the well being of the client who may be an individual, a family, a croup or a community. 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Component of nurse_ client relationship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endParaRPr lang="en-US" dirty="0"/>
          </a:p>
          <a:p>
            <a:pPr algn="l">
              <a:buNone/>
            </a:pPr>
            <a:r>
              <a:rPr lang="en-US" dirty="0"/>
              <a:t>-Trust</a:t>
            </a:r>
          </a:p>
          <a:p>
            <a:pPr algn="l">
              <a:buNone/>
            </a:pPr>
            <a:r>
              <a:rPr lang="en-US" dirty="0"/>
              <a:t>-Respect</a:t>
            </a:r>
          </a:p>
          <a:p>
            <a:pPr algn="l">
              <a:buNone/>
            </a:pPr>
            <a:r>
              <a:rPr lang="en-US" dirty="0"/>
              <a:t>-Professional intimacy</a:t>
            </a:r>
          </a:p>
          <a:p>
            <a:pPr algn="l">
              <a:buNone/>
            </a:pPr>
            <a:r>
              <a:rPr lang="en-US" dirty="0"/>
              <a:t>-Empathy and </a:t>
            </a:r>
          </a:p>
          <a:p>
            <a:pPr algn="l">
              <a:buNone/>
            </a:pPr>
            <a:r>
              <a:rPr lang="en-US" dirty="0"/>
              <a:t>-power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Boundaries of nurse_ client relationship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endParaRPr lang="en-US" dirty="0"/>
          </a:p>
          <a:p>
            <a:pPr algn="l">
              <a:buNone/>
            </a:pPr>
            <a:r>
              <a:rPr lang="en-US" dirty="0"/>
              <a:t>*Client needs  are separated from the nurse needs.</a:t>
            </a:r>
            <a:endParaRPr lang="ar-IQ" dirty="0"/>
          </a:p>
          <a:p>
            <a:pPr algn="l">
              <a:buNone/>
            </a:pPr>
            <a:endParaRPr lang="en-US" dirty="0"/>
          </a:p>
          <a:p>
            <a:pPr algn="l">
              <a:buNone/>
            </a:pPr>
            <a:r>
              <a:rPr lang="en-US" dirty="0"/>
              <a:t>*Clients role is different from that of the nurse.</a:t>
            </a:r>
            <a:endParaRPr lang="ar-IQ" dirty="0"/>
          </a:p>
          <a:p>
            <a:pPr algn="l">
              <a:buNone/>
            </a:pPr>
            <a:r>
              <a:rPr lang="en-US" dirty="0"/>
              <a:t> 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Phase of Nurse _Client relationship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endParaRPr lang="en-US" dirty="0"/>
          </a:p>
          <a:p>
            <a:pPr algn="l">
              <a:buNone/>
            </a:pPr>
            <a:r>
              <a:rPr lang="en-US" dirty="0"/>
              <a:t>professional goals</a:t>
            </a:r>
            <a:r>
              <a:rPr lang="ar-IQ" dirty="0"/>
              <a:t>:</a:t>
            </a:r>
            <a:r>
              <a:rPr lang="en-US" dirty="0"/>
              <a:t>1-Pre-interaction phase</a:t>
            </a:r>
          </a:p>
          <a:p>
            <a:pPr algn="l">
              <a:buNone/>
            </a:pPr>
            <a:r>
              <a:rPr lang="en-US" dirty="0"/>
              <a:t>2-Introductory or orientation phase: purpose, nature, time, trust</a:t>
            </a:r>
          </a:p>
          <a:p>
            <a:pPr algn="l">
              <a:buNone/>
            </a:pPr>
            <a:r>
              <a:rPr lang="en-US" dirty="0"/>
              <a:t>Active problem solving</a:t>
            </a:r>
            <a:r>
              <a:rPr lang="ar-IQ" dirty="0"/>
              <a:t>:</a:t>
            </a:r>
            <a:r>
              <a:rPr lang="en-US" dirty="0"/>
              <a:t>3-Working phase</a:t>
            </a:r>
          </a:p>
          <a:p>
            <a:pPr algn="l">
              <a:buNone/>
            </a:pPr>
            <a:r>
              <a:rPr lang="en-US" dirty="0"/>
              <a:t> 4- Termination phase: </a:t>
            </a:r>
          </a:p>
          <a:p>
            <a:pPr algn="l">
              <a:buNone/>
            </a:pPr>
            <a:r>
              <a:rPr lang="en-US" dirty="0"/>
              <a:t>Achieved goals, ended relationship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Factors facilitating the Nurse_ Client relationship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algn="l">
              <a:buNone/>
            </a:pPr>
            <a:endParaRPr lang="en-US" dirty="0"/>
          </a:p>
          <a:p>
            <a:pPr lvl="1" algn="l">
              <a:buNone/>
            </a:pPr>
            <a:r>
              <a:rPr lang="en-US" dirty="0"/>
              <a:t>-consistent ,regular, and private interaction with client</a:t>
            </a:r>
          </a:p>
          <a:p>
            <a:pPr lvl="1" algn="l">
              <a:buNone/>
            </a:pPr>
            <a:r>
              <a:rPr lang="en-US" dirty="0"/>
              <a:t>-Being honest and congruent</a:t>
            </a:r>
          </a:p>
          <a:p>
            <a:pPr lvl="1" algn="l">
              <a:buNone/>
            </a:pPr>
            <a:r>
              <a:rPr lang="en-US" dirty="0"/>
              <a:t>-Listening to clients concerns</a:t>
            </a:r>
          </a:p>
          <a:p>
            <a:pPr lvl="1" algn="l">
              <a:buNone/>
            </a:pPr>
            <a:r>
              <a:rPr lang="en-US" dirty="0"/>
              <a:t>-Positive initial attitude and preconception</a:t>
            </a:r>
          </a:p>
          <a:p>
            <a:pPr lvl="1" algn="l">
              <a:buNone/>
            </a:pPr>
            <a:r>
              <a:rPr lang="en-US" dirty="0"/>
              <a:t>-Promoting client comfort and balancing control</a:t>
            </a:r>
          </a:p>
          <a:p>
            <a:pPr lvl="1" algn="l">
              <a:buNone/>
            </a:pPr>
            <a:r>
              <a:rPr lang="en-US" dirty="0"/>
              <a:t>-Client demonstrating trust and active participation in relationship.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Factors that affect communication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endParaRPr lang="en-US" dirty="0"/>
          </a:p>
          <a:p>
            <a:pPr algn="l">
              <a:buNone/>
            </a:pPr>
            <a:r>
              <a:rPr lang="en-US" dirty="0"/>
              <a:t>-Personal</a:t>
            </a:r>
          </a:p>
          <a:p>
            <a:pPr algn="l">
              <a:buNone/>
            </a:pPr>
            <a:r>
              <a:rPr lang="en-US" dirty="0"/>
              <a:t>-Emotional</a:t>
            </a:r>
          </a:p>
          <a:p>
            <a:pPr algn="l">
              <a:buNone/>
            </a:pPr>
            <a:r>
              <a:rPr lang="en-US" dirty="0"/>
              <a:t>-Social</a:t>
            </a:r>
          </a:p>
          <a:p>
            <a:pPr algn="l">
              <a:buNone/>
            </a:pPr>
            <a:r>
              <a:rPr lang="en-US" dirty="0"/>
              <a:t>-Cognitive</a:t>
            </a:r>
          </a:p>
          <a:p>
            <a:pPr algn="l">
              <a:buNone/>
            </a:pPr>
            <a:r>
              <a:rPr lang="en-US" dirty="0"/>
              <a:t>-Environmental</a:t>
            </a:r>
          </a:p>
          <a:p>
            <a:pPr algn="l">
              <a:buNone/>
            </a:pPr>
            <a:r>
              <a:rPr lang="en-US" dirty="0"/>
              <a:t>-Physical</a:t>
            </a:r>
          </a:p>
          <a:p>
            <a:pPr algn="l">
              <a:buNone/>
            </a:pPr>
            <a:r>
              <a:rPr lang="en-US" dirty="0"/>
              <a:t>-Societal determinants</a:t>
            </a: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Factors hindering the Nures_client relationship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>
              <a:buNone/>
            </a:pPr>
            <a:endParaRPr lang="en-US" dirty="0"/>
          </a:p>
          <a:p>
            <a:pPr algn="l">
              <a:buNone/>
            </a:pPr>
            <a:r>
              <a:rPr lang="en-US" dirty="0"/>
              <a:t>-Lack of nurse availability or lack of contact</a:t>
            </a:r>
          </a:p>
          <a:p>
            <a:pPr algn="l">
              <a:buNone/>
            </a:pPr>
            <a:r>
              <a:rPr lang="en-US" dirty="0"/>
              <a:t>-Lack of nurse self awareness</a:t>
            </a:r>
          </a:p>
          <a:p>
            <a:pPr algn="l">
              <a:buNone/>
            </a:pPr>
            <a:r>
              <a:rPr lang="en-US" dirty="0"/>
              <a:t>-Nurse negative feelings about client </a:t>
            </a:r>
          </a:p>
          <a:p>
            <a:pPr algn="l">
              <a:buNone/>
            </a:pPr>
            <a:r>
              <a:rPr lang="en-US" dirty="0"/>
              <a:t>-Blocks  </a:t>
            </a:r>
            <a:r>
              <a:rPr lang="en-US"/>
              <a:t>to therapeutic </a:t>
            </a:r>
            <a:r>
              <a:rPr lang="en-US" dirty="0"/>
              <a:t>communication</a:t>
            </a:r>
          </a:p>
          <a:p>
            <a:pPr algn="l">
              <a:buNone/>
            </a:pPr>
            <a:r>
              <a:rPr lang="en-US" dirty="0"/>
              <a:t>-Obstructive techniques</a:t>
            </a:r>
          </a:p>
          <a:p>
            <a:pPr algn="l">
              <a:buNone/>
            </a:pPr>
            <a:r>
              <a:rPr lang="en-US" dirty="0"/>
              <a:t>-Asking excessive questions</a:t>
            </a:r>
          </a:p>
          <a:p>
            <a:pPr algn="l">
              <a:buNone/>
            </a:pPr>
            <a:r>
              <a:rPr lang="en-US" dirty="0"/>
              <a:t>-Giving approval or disapproval</a:t>
            </a:r>
          </a:p>
          <a:p>
            <a:pPr algn="l">
              <a:buNone/>
            </a:pPr>
            <a:r>
              <a:rPr lang="en-US" dirty="0"/>
              <a:t>-Advising</a:t>
            </a:r>
          </a:p>
          <a:p>
            <a:pPr algn="l">
              <a:buNone/>
            </a:pPr>
            <a:r>
              <a:rPr lang="en-US" dirty="0"/>
              <a:t>-Asking why questions</a:t>
            </a:r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Nurse roles in Nures_client relationship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endParaRPr lang="en-US" dirty="0"/>
          </a:p>
          <a:p>
            <a:pPr algn="l">
              <a:buNone/>
            </a:pPr>
            <a:r>
              <a:rPr lang="en-US" dirty="0"/>
              <a:t>-Care giver</a:t>
            </a:r>
          </a:p>
          <a:p>
            <a:pPr algn="l">
              <a:buNone/>
            </a:pPr>
            <a:r>
              <a:rPr lang="en-US" dirty="0"/>
              <a:t>-Counselor</a:t>
            </a:r>
          </a:p>
          <a:p>
            <a:pPr algn="l">
              <a:buNone/>
            </a:pPr>
            <a:r>
              <a:rPr lang="en-US" dirty="0"/>
              <a:t>-Educator</a:t>
            </a:r>
          </a:p>
          <a:p>
            <a:pPr algn="l">
              <a:buNone/>
            </a:pPr>
            <a:r>
              <a:rPr lang="en-US" dirty="0"/>
              <a:t>-Consultant</a:t>
            </a:r>
          </a:p>
          <a:p>
            <a:pPr algn="l">
              <a:buNone/>
            </a:pPr>
            <a:r>
              <a:rPr lang="en-US" dirty="0"/>
              <a:t>-Researcher</a:t>
            </a:r>
          </a:p>
          <a:p>
            <a:pPr algn="l">
              <a:buNone/>
            </a:pPr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410</Words>
  <Application>Microsoft Office PowerPoint</Application>
  <PresentationFormat>عرض على الشاشة (4:3)</PresentationFormat>
  <Paragraphs>81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7" baseType="lpstr">
      <vt:lpstr>Gill Sans MT</vt:lpstr>
      <vt:lpstr>Verdana</vt:lpstr>
      <vt:lpstr>Wingdings 2</vt:lpstr>
      <vt:lpstr>انقلاب</vt:lpstr>
      <vt:lpstr>Nures_client Relationship</vt:lpstr>
      <vt:lpstr>Definition</vt:lpstr>
      <vt:lpstr>Component of nurse_ client relationship</vt:lpstr>
      <vt:lpstr>Boundaries of nurse_ client relationship</vt:lpstr>
      <vt:lpstr>Phase of Nurse _Client relationship</vt:lpstr>
      <vt:lpstr>Factors facilitating the Nurse_ Client relationship</vt:lpstr>
      <vt:lpstr>Factors that affect communication</vt:lpstr>
      <vt:lpstr>Factors hindering the Nures_client relationship</vt:lpstr>
      <vt:lpstr>Nurse roles in Nures_client relationship</vt:lpstr>
      <vt:lpstr>Characteristic of good Nures_client relationship</vt:lpstr>
      <vt:lpstr>Con…</vt:lpstr>
      <vt:lpstr>Barriers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Nures_client Relationship</dc:title>
  <dc:creator>we</dc:creator>
  <cp:lastModifiedBy>2025</cp:lastModifiedBy>
  <cp:revision>2</cp:revision>
  <dcterms:modified xsi:type="dcterms:W3CDTF">2024-03-03T11:36:46Z</dcterms:modified>
</cp:coreProperties>
</file>