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81" r:id="rId3"/>
    <p:sldId id="285" r:id="rId4"/>
    <p:sldId id="257" r:id="rId5"/>
    <p:sldId id="286" r:id="rId6"/>
    <p:sldId id="265" r:id="rId7"/>
    <p:sldId id="287" r:id="rId8"/>
    <p:sldId id="263" r:id="rId9"/>
    <p:sldId id="291" r:id="rId10"/>
    <p:sldId id="290" r:id="rId11"/>
    <p:sldId id="264" r:id="rId12"/>
    <p:sldId id="277" r:id="rId13"/>
    <p:sldId id="270" r:id="rId14"/>
    <p:sldId id="288" r:id="rId15"/>
    <p:sldId id="271" r:id="rId16"/>
    <p:sldId id="284" r:id="rId17"/>
    <p:sldId id="289" r:id="rId18"/>
    <p:sldId id="283" r:id="rId19"/>
    <p:sldId id="273" r:id="rId20"/>
    <p:sldId id="279" r:id="rId21"/>
    <p:sldId id="282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16/10/1443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1828800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tx1"/>
                </a:solidFill>
              </a:rPr>
              <a:t>Mood Disorders</a:t>
            </a:r>
            <a:endParaRPr lang="ar-IQ" sz="8800" dirty="0">
              <a:solidFill>
                <a:schemeClr val="tx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187624" y="4077072"/>
            <a:ext cx="7128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By</a:t>
            </a:r>
          </a:p>
          <a:p>
            <a:pPr algn="ctr"/>
            <a:r>
              <a:rPr lang="en-US" sz="3600" dirty="0"/>
              <a:t>Mohammed Fadhil Ali</a:t>
            </a:r>
          </a:p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574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Symptoms of Major Depressive Disorder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/>
          </a:bodyPr>
          <a:lstStyle/>
          <a:p>
            <a:pPr marL="0" lvl="0" indent="0" algn="just" rtl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• Depressed mood</a:t>
            </a:r>
          </a:p>
          <a:p>
            <a:pPr marL="0" lvl="0" indent="0" algn="just" rtl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• Anhedonia</a:t>
            </a:r>
          </a:p>
          <a:p>
            <a:pPr marL="0" lvl="0" indent="0" algn="just" rtl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• Unintentional weight change of 5% or more in a month</a:t>
            </a:r>
          </a:p>
          <a:p>
            <a:pPr marL="0" lvl="0" indent="0" algn="just" rtl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• Change in sleep pattern</a:t>
            </a:r>
          </a:p>
          <a:p>
            <a:pPr marL="0" lvl="0" indent="0" algn="just" rtl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• Agitation or psychomotor retardation</a:t>
            </a:r>
          </a:p>
          <a:p>
            <a:pPr marL="0" lvl="0" indent="0" algn="just" rtl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• Tiredness</a:t>
            </a:r>
          </a:p>
          <a:p>
            <a:pPr marL="0" lvl="0" indent="0" algn="just" rtl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• Worthlessness or guilt inappropriate to the situation (possibly delusional)</a:t>
            </a:r>
          </a:p>
          <a:p>
            <a:pPr marL="0" lvl="0" indent="0" algn="just" rtl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• Difficulty thinking, focusing, or making decisions</a:t>
            </a:r>
          </a:p>
          <a:p>
            <a:pPr marL="0" lvl="0" indent="0" algn="just" rtl="0">
              <a:buClr>
                <a:srgbClr val="0BD0D9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• Hopelessness, helplessness, and/or suicidal ideation </a:t>
            </a:r>
            <a:endParaRPr lang="ar-IQ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214282" y="1988840"/>
            <a:ext cx="8715436" cy="4335760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3600" dirty="0" smtClean="0"/>
              <a:t>is </a:t>
            </a:r>
            <a:r>
              <a:rPr lang="en-US" sz="3600" dirty="0"/>
              <a:t>characterized by at least </a:t>
            </a:r>
            <a:r>
              <a:rPr lang="en-US" sz="3600" dirty="0">
                <a:solidFill>
                  <a:srgbClr val="FF0000"/>
                </a:solidFill>
              </a:rPr>
              <a:t>2 years </a:t>
            </a:r>
            <a:r>
              <a:rPr lang="en-US" sz="3600" dirty="0" smtClean="0"/>
              <a:t>of </a:t>
            </a:r>
            <a:r>
              <a:rPr lang="en-US" sz="3600" dirty="0"/>
              <a:t>depressed mood for more days than not with some </a:t>
            </a:r>
            <a:r>
              <a:rPr lang="en-US" sz="3600" dirty="0" smtClean="0"/>
              <a:t>additional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less severe symptoms </a:t>
            </a:r>
            <a:r>
              <a:rPr lang="en-US" sz="3600" dirty="0"/>
              <a:t>that do not meet the </a:t>
            </a:r>
            <a:r>
              <a:rPr lang="en-US" sz="3600" dirty="0" smtClean="0"/>
              <a:t>criteria </a:t>
            </a:r>
            <a:r>
              <a:rPr lang="en-US" sz="3600" dirty="0"/>
              <a:t>for a major depressive episode.</a:t>
            </a:r>
            <a:endParaRPr lang="en-US" sz="3600" dirty="0" smtClean="0"/>
          </a:p>
        </p:txBody>
      </p:sp>
      <p:sp>
        <p:nvSpPr>
          <p:cNvPr id="3" name="مربع نص 2"/>
          <p:cNvSpPr txBox="1"/>
          <p:nvPr/>
        </p:nvSpPr>
        <p:spPr>
          <a:xfrm>
            <a:off x="479241" y="692696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3600" b="1" dirty="0">
                <a:solidFill>
                  <a:srgbClr val="002060"/>
                </a:solidFill>
              </a:rPr>
              <a:t>Persistent Depressive Disorder (Dysthymia)</a:t>
            </a:r>
          </a:p>
          <a:p>
            <a:pPr algn="ctr" rtl="0"/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824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NURSING </a:t>
            </a:r>
            <a:r>
              <a:rPr lang="en-US" sz="3600" b="1" dirty="0" smtClean="0">
                <a:solidFill>
                  <a:srgbClr val="002060"/>
                </a:solidFill>
              </a:rPr>
              <a:t>INTERVENTIONS for </a:t>
            </a:r>
            <a:r>
              <a:rPr lang="en-US" sz="3600" b="1" dirty="0">
                <a:solidFill>
                  <a:srgbClr val="002060"/>
                </a:solidFill>
              </a:rPr>
              <a:t>Depression</a:t>
            </a:r>
            <a:endParaRPr lang="ar-IQ" sz="3600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357298"/>
            <a:ext cx="8964488" cy="4967302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800" dirty="0"/>
              <a:t>• Provide </a:t>
            </a:r>
            <a:r>
              <a:rPr lang="en-US" sz="2800" dirty="0" smtClean="0"/>
              <a:t> </a:t>
            </a:r>
            <a:r>
              <a:rPr lang="en-US" sz="2800" dirty="0"/>
              <a:t>the safety of the client and others.</a:t>
            </a:r>
          </a:p>
          <a:p>
            <a:pPr marL="0" indent="0" algn="just" rtl="0">
              <a:buNone/>
            </a:pPr>
            <a:r>
              <a:rPr lang="en-US" sz="2800" dirty="0"/>
              <a:t>• Institute suicide precautions if indicated.</a:t>
            </a:r>
          </a:p>
          <a:p>
            <a:pPr marL="0" indent="0" algn="just" rtl="0">
              <a:buNone/>
            </a:pPr>
            <a:r>
              <a:rPr lang="en-US" sz="2800" dirty="0"/>
              <a:t>• Begin a therapeutic relationship by spending </a:t>
            </a:r>
            <a:r>
              <a:rPr lang="en-US" sz="2800" dirty="0" smtClean="0"/>
              <a:t>non demanding </a:t>
            </a:r>
            <a:r>
              <a:rPr lang="en-US" sz="2800" dirty="0"/>
              <a:t>time with the client.</a:t>
            </a:r>
          </a:p>
          <a:p>
            <a:pPr marL="0" indent="0" algn="just" rtl="0">
              <a:buNone/>
            </a:pPr>
            <a:r>
              <a:rPr lang="en-US" sz="2800" dirty="0"/>
              <a:t>• Promote completion of activities of daily </a:t>
            </a:r>
            <a:r>
              <a:rPr lang="en-US" sz="2800" dirty="0" smtClean="0"/>
              <a:t>living</a:t>
            </a:r>
            <a:endParaRPr lang="en-US" sz="2800" dirty="0"/>
          </a:p>
          <a:p>
            <a:pPr marL="0" indent="0" algn="just" rtl="0">
              <a:buNone/>
            </a:pPr>
            <a:r>
              <a:rPr lang="en-US" sz="2800" dirty="0"/>
              <a:t>• Establish adequate nutrition and hydration.</a:t>
            </a:r>
          </a:p>
          <a:p>
            <a:pPr marL="0" indent="0" algn="just" rtl="0">
              <a:buNone/>
            </a:pPr>
            <a:r>
              <a:rPr lang="en-US" sz="2800" dirty="0"/>
              <a:t>• Promote sleep and rest.</a:t>
            </a:r>
          </a:p>
          <a:p>
            <a:pPr marL="0" indent="0" algn="just" rtl="0">
              <a:buNone/>
            </a:pPr>
            <a:r>
              <a:rPr lang="en-US" sz="2800" dirty="0"/>
              <a:t>• Engage the client in activities.</a:t>
            </a:r>
          </a:p>
          <a:p>
            <a:pPr marL="0" indent="0" algn="just" rtl="0">
              <a:buNone/>
            </a:pPr>
            <a:r>
              <a:rPr lang="en-US" sz="2800" dirty="0"/>
              <a:t>• Encourage the client to verbalize and </a:t>
            </a:r>
            <a:r>
              <a:rPr lang="en-US" sz="2800" dirty="0" smtClean="0"/>
              <a:t>describe emotions.</a:t>
            </a:r>
          </a:p>
          <a:p>
            <a:pPr marL="0" indent="0" algn="just" rtl="0">
              <a:buNone/>
            </a:pPr>
            <a:r>
              <a:rPr lang="en-US" sz="2800" dirty="0" smtClean="0"/>
              <a:t>• </a:t>
            </a:r>
            <a:r>
              <a:rPr lang="en-US" sz="2800" dirty="0"/>
              <a:t>Work with the client to manage medications and side </a:t>
            </a:r>
          </a:p>
          <a:p>
            <a:pPr marL="0" indent="0" algn="just" rtl="0">
              <a:buNone/>
            </a:pPr>
            <a:r>
              <a:rPr lang="en-US" sz="2800" dirty="0"/>
              <a:t>effects.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7715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8062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</a:rPr>
              <a:t>Mania</a:t>
            </a:r>
            <a:endParaRPr lang="ar-IQ" sz="4800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700808"/>
            <a:ext cx="8786874" cy="4623792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Mania</a:t>
            </a:r>
            <a:r>
              <a:rPr lang="en-US" sz="3600" dirty="0" smtClean="0"/>
              <a:t> : is </a:t>
            </a:r>
            <a:r>
              <a:rPr lang="en-US" sz="3600" dirty="0"/>
              <a:t>a distinct period during </a:t>
            </a:r>
            <a:r>
              <a:rPr lang="en-US" sz="3600" dirty="0" smtClean="0"/>
              <a:t>which </a:t>
            </a:r>
            <a:r>
              <a:rPr lang="en-US" sz="3600" dirty="0"/>
              <a:t>mood is abnormally and persistently elevated, </a:t>
            </a:r>
            <a:r>
              <a:rPr lang="en-US" sz="3600" dirty="0" smtClean="0"/>
              <a:t>expansive</a:t>
            </a:r>
            <a:r>
              <a:rPr lang="en-US" sz="3600" dirty="0"/>
              <a:t>, or irritable. Typically, this period lasts about </a:t>
            </a:r>
            <a:r>
              <a:rPr lang="en-US" sz="3600" dirty="0" smtClean="0">
                <a:solidFill>
                  <a:srgbClr val="FF0000"/>
                </a:solidFill>
              </a:rPr>
              <a:t>1 </a:t>
            </a:r>
            <a:r>
              <a:rPr lang="en-US" sz="3600" dirty="0">
                <a:solidFill>
                  <a:srgbClr val="FF0000"/>
                </a:solidFill>
              </a:rPr>
              <a:t>week 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0" indent="0" algn="just" rtl="0">
              <a:buNone/>
            </a:pP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5816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5400" b="1" dirty="0">
                <a:solidFill>
                  <a:srgbClr val="002060"/>
                </a:solidFill>
              </a:rPr>
              <a:t>Hypomania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3600" dirty="0" smtClean="0"/>
              <a:t>is</a:t>
            </a:r>
            <a:r>
              <a:rPr lang="en-US" sz="3600" b="1" dirty="0" smtClean="0"/>
              <a:t> </a:t>
            </a:r>
            <a:r>
              <a:rPr lang="en-US" sz="3600" dirty="0"/>
              <a:t>a period of abnormally and persistently elevated, expansive, or irritable mood lasting </a:t>
            </a:r>
            <a:r>
              <a:rPr lang="en-US" sz="3600" dirty="0">
                <a:solidFill>
                  <a:srgbClr val="FF0000"/>
                </a:solidFill>
              </a:rPr>
              <a:t>4 days </a:t>
            </a:r>
            <a:r>
              <a:rPr lang="en-US" sz="3600" dirty="0"/>
              <a:t>and including </a:t>
            </a:r>
            <a:r>
              <a:rPr lang="en-US" sz="3600" dirty="0">
                <a:solidFill>
                  <a:srgbClr val="FF0000"/>
                </a:solidFill>
              </a:rPr>
              <a:t>three or four </a:t>
            </a:r>
            <a:r>
              <a:rPr lang="en-US" sz="3600" dirty="0"/>
              <a:t>of the additional </a:t>
            </a:r>
            <a:r>
              <a:rPr lang="en-US" sz="3600" dirty="0">
                <a:solidFill>
                  <a:srgbClr val="FF0000"/>
                </a:solidFill>
              </a:rPr>
              <a:t>symptoms</a:t>
            </a:r>
            <a:r>
              <a:rPr lang="en-US" sz="3600" dirty="0"/>
              <a:t>, not impair the person’s ability to function, not need </a:t>
            </a:r>
            <a:r>
              <a:rPr lang="en-US" sz="3600" dirty="0" smtClean="0"/>
              <a:t>hospitalization</a:t>
            </a:r>
            <a:endParaRPr lang="ar-IQ" sz="3600" dirty="0"/>
          </a:p>
          <a:p>
            <a:pPr marL="0" indent="0" algn="just" rtl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80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142844" y="571480"/>
            <a:ext cx="8858312" cy="6059509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The manic </a:t>
            </a:r>
            <a:r>
              <a:rPr lang="en-US" sz="4000" dirty="0">
                <a:solidFill>
                  <a:srgbClr val="FF0000"/>
                </a:solidFill>
              </a:rPr>
              <a:t>episode</a:t>
            </a:r>
            <a:r>
              <a:rPr lang="en-US" sz="3200" dirty="0"/>
              <a:t>: </a:t>
            </a:r>
            <a:r>
              <a:rPr lang="en-US" sz="3200" dirty="0" smtClean="0"/>
              <a:t>grandiosity, decreased </a:t>
            </a:r>
            <a:r>
              <a:rPr lang="en-US" sz="3200" dirty="0"/>
              <a:t>need for </a:t>
            </a:r>
            <a:r>
              <a:rPr lang="en-US" sz="3200" dirty="0" smtClean="0"/>
              <a:t>sleep, </a:t>
            </a:r>
            <a:r>
              <a:rPr lang="en-US" sz="3200" dirty="0"/>
              <a:t>pressured </a:t>
            </a:r>
            <a:r>
              <a:rPr lang="en-US" sz="3200" dirty="0" smtClean="0"/>
              <a:t>speech, flight </a:t>
            </a:r>
            <a:r>
              <a:rPr lang="en-US" sz="3200" dirty="0"/>
              <a:t>of </a:t>
            </a:r>
            <a:r>
              <a:rPr lang="en-US" sz="3200" dirty="0" smtClean="0"/>
              <a:t>ideas, distractibility, increased </a:t>
            </a:r>
            <a:r>
              <a:rPr lang="en-US" sz="3200" dirty="0"/>
              <a:t>involvement in </a:t>
            </a:r>
            <a:r>
              <a:rPr lang="en-US" sz="3200" dirty="0" smtClean="0"/>
              <a:t> psychomotor agitation. and </a:t>
            </a:r>
            <a:r>
              <a:rPr lang="en-US" sz="3200" dirty="0"/>
              <a:t>excessive involvement in </a:t>
            </a:r>
            <a:r>
              <a:rPr lang="en-US" sz="3200" dirty="0" smtClean="0"/>
              <a:t>pleasure-seeking </a:t>
            </a:r>
            <a:r>
              <a:rPr lang="en-US" sz="3200" dirty="0"/>
              <a:t>activities </a:t>
            </a:r>
            <a:r>
              <a:rPr lang="en-US" sz="3200" dirty="0" smtClean="0"/>
              <a:t>. </a:t>
            </a:r>
          </a:p>
          <a:p>
            <a:pPr marL="0" indent="0" algn="just" rtl="0">
              <a:buNone/>
            </a:pPr>
            <a:endParaRPr lang="en-US" sz="3200" dirty="0" smtClean="0"/>
          </a:p>
          <a:p>
            <a:pPr marL="0" indent="0" algn="just" rtl="0">
              <a:buNone/>
            </a:pPr>
            <a:r>
              <a:rPr lang="en-US" sz="3200" dirty="0" smtClean="0"/>
              <a:t>Some </a:t>
            </a:r>
            <a:r>
              <a:rPr lang="en-US" sz="3200" dirty="0"/>
              <a:t>people also exhibit </a:t>
            </a:r>
            <a:r>
              <a:rPr lang="en-US" sz="3200" dirty="0" smtClean="0"/>
              <a:t>delusions </a:t>
            </a:r>
            <a:r>
              <a:rPr lang="en-US" sz="3200" dirty="0"/>
              <a:t>and hallucinations during a manic </a:t>
            </a:r>
            <a:r>
              <a:rPr lang="en-US" sz="3200" dirty="0" smtClean="0"/>
              <a:t>episode, </a:t>
            </a:r>
            <a:r>
              <a:rPr lang="en-US" sz="3200" dirty="0" smtClean="0">
                <a:solidFill>
                  <a:srgbClr val="FF0000"/>
                </a:solidFill>
              </a:rPr>
              <a:t>need hospitalization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1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764704"/>
            <a:ext cx="87849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Typical Symptoms of Mania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1534145"/>
            <a:ext cx="9023350" cy="499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88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457200" y="620688"/>
            <a:ext cx="8229600" cy="808048"/>
          </a:xfrm>
          <a:prstGeom prst="rect">
            <a:avLst/>
          </a:prstGeom>
        </p:spPr>
        <p:txBody>
          <a:bodyPr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NURSING INTERVENTIONS for Mania</a:t>
            </a:r>
            <a:endParaRPr lang="ar-IQ" sz="4000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 txBox="1">
            <a:spLocks/>
          </p:cNvSpPr>
          <p:nvPr/>
        </p:nvSpPr>
        <p:spPr>
          <a:xfrm>
            <a:off x="214282" y="1428736"/>
            <a:ext cx="8715436" cy="489586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Font typeface="Wingdings 2"/>
              <a:buNone/>
            </a:pPr>
            <a:r>
              <a:rPr lang="en-US" sz="2400" smtClean="0"/>
              <a:t>• Provide for client’s physical safety and those around.</a:t>
            </a:r>
          </a:p>
          <a:p>
            <a:pPr marL="0" indent="0" algn="just" rtl="0">
              <a:buFont typeface="Wingdings 2"/>
              <a:buNone/>
            </a:pPr>
            <a:r>
              <a:rPr lang="en-US" sz="2400" smtClean="0"/>
              <a:t>• Set limits on client’s behavior when needed.</a:t>
            </a:r>
          </a:p>
          <a:p>
            <a:pPr marL="0" indent="0" algn="just" rtl="0">
              <a:buFont typeface="Wingdings 2"/>
              <a:buNone/>
            </a:pPr>
            <a:r>
              <a:rPr lang="en-US" sz="2400" smtClean="0"/>
              <a:t>• Remind the client to respect distances between self and others.</a:t>
            </a:r>
          </a:p>
          <a:p>
            <a:pPr marL="0" indent="0" algn="just" rtl="0">
              <a:buFont typeface="Wingdings 2"/>
              <a:buNone/>
            </a:pPr>
            <a:r>
              <a:rPr lang="en-US" sz="2400" smtClean="0"/>
              <a:t>• Use short, simple sentences to communicate.</a:t>
            </a:r>
          </a:p>
          <a:p>
            <a:pPr marL="0" indent="0" algn="just" rtl="0">
              <a:buFont typeface="Wingdings 2"/>
              <a:buNone/>
            </a:pPr>
            <a:r>
              <a:rPr lang="en-US" sz="2400" smtClean="0"/>
              <a:t>• Clarify the meaning of client’s communication.</a:t>
            </a:r>
          </a:p>
          <a:p>
            <a:pPr marL="0" indent="0" algn="just" rtl="0">
              <a:buFont typeface="Wingdings 2"/>
              <a:buNone/>
            </a:pPr>
            <a:r>
              <a:rPr lang="en-US" sz="2400" smtClean="0"/>
              <a:t>• Frequently provide finger foods that are high in calories and protein.</a:t>
            </a:r>
          </a:p>
          <a:p>
            <a:pPr marL="0" indent="0" algn="just" rtl="0">
              <a:buFont typeface="Wingdings 2"/>
              <a:buNone/>
            </a:pPr>
            <a:r>
              <a:rPr lang="en-US" sz="2400" smtClean="0"/>
              <a:t>• Promote rest and sleep.</a:t>
            </a:r>
          </a:p>
          <a:p>
            <a:pPr marL="0" indent="0" algn="just" rtl="0">
              <a:buFont typeface="Wingdings 2"/>
              <a:buNone/>
            </a:pPr>
            <a:r>
              <a:rPr lang="en-US" sz="2400" smtClean="0"/>
              <a:t>• Protect the client’s dignity when inappropriate behavior occurs.</a:t>
            </a:r>
          </a:p>
          <a:p>
            <a:pPr marL="0" indent="0" algn="just" rtl="0">
              <a:buFont typeface="Wingdings 2"/>
              <a:buNone/>
            </a:pPr>
            <a:r>
              <a:rPr lang="en-US" sz="2400" smtClean="0"/>
              <a:t>• Channel client’s need for movement into socially acceptable motor activities.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4871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95536" y="1997839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3600" dirty="0">
                <a:solidFill>
                  <a:prstClr val="black"/>
                </a:solidFill>
              </a:rPr>
              <a:t>is diagnosed when a person’s mood cycles between extremes of mania and depression.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1547664" y="801578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</a:rPr>
              <a:t>Bipolar disorder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01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Type of </a:t>
            </a:r>
            <a:r>
              <a:rPr lang="en-US" b="1" dirty="0">
                <a:solidFill>
                  <a:srgbClr val="002060"/>
                </a:solidFill>
              </a:rPr>
              <a:t>Bipolar disorder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181616"/>
          </a:xfrm>
        </p:spPr>
        <p:txBody>
          <a:bodyPr>
            <a:noAutofit/>
          </a:bodyPr>
          <a:lstStyle/>
          <a:p>
            <a:pPr algn="just" rtl="0"/>
            <a:r>
              <a:rPr lang="en-US" sz="3600" b="1" i="1" dirty="0">
                <a:solidFill>
                  <a:schemeClr val="accent2"/>
                </a:solidFill>
              </a:rPr>
              <a:t>Bipolar I </a:t>
            </a:r>
            <a:r>
              <a:rPr lang="en-US" sz="3600" b="1" i="1" dirty="0" smtClean="0">
                <a:solidFill>
                  <a:schemeClr val="accent2"/>
                </a:solidFill>
              </a:rPr>
              <a:t>disorder </a:t>
            </a:r>
            <a:r>
              <a:rPr lang="en-US" sz="3600" b="1" i="1" dirty="0" smtClean="0"/>
              <a:t>: </a:t>
            </a:r>
            <a:r>
              <a:rPr lang="en-US" sz="3600" dirty="0" smtClean="0"/>
              <a:t>one </a:t>
            </a:r>
            <a:r>
              <a:rPr lang="en-US" sz="3600" dirty="0"/>
              <a:t>or more </a:t>
            </a:r>
            <a:r>
              <a:rPr lang="en-US" sz="3600" dirty="0">
                <a:solidFill>
                  <a:srgbClr val="FF0000"/>
                </a:solidFill>
              </a:rPr>
              <a:t>manic</a:t>
            </a:r>
            <a:r>
              <a:rPr lang="en-US" sz="3600" dirty="0"/>
              <a:t> or mixed </a:t>
            </a:r>
            <a:r>
              <a:rPr lang="en-US" sz="3600" dirty="0" smtClean="0"/>
              <a:t>episodes usually </a:t>
            </a:r>
            <a:r>
              <a:rPr lang="en-US" sz="3600" dirty="0"/>
              <a:t>accompanied by </a:t>
            </a:r>
            <a:r>
              <a:rPr lang="en-US" sz="3600" dirty="0">
                <a:solidFill>
                  <a:srgbClr val="FF0000"/>
                </a:solidFill>
              </a:rPr>
              <a:t>major depressive </a:t>
            </a:r>
            <a:r>
              <a:rPr lang="en-US" sz="3600" dirty="0" smtClean="0">
                <a:solidFill>
                  <a:srgbClr val="FF0000"/>
                </a:solidFill>
              </a:rPr>
              <a:t>episodes</a:t>
            </a:r>
            <a:r>
              <a:rPr lang="en-US" sz="3600" dirty="0"/>
              <a:t>.</a:t>
            </a:r>
            <a:endParaRPr lang="en-US" sz="3600" b="1" i="1" dirty="0" smtClean="0"/>
          </a:p>
          <a:p>
            <a:pPr algn="just" rtl="0"/>
            <a:endParaRPr lang="en-US" sz="3600" dirty="0"/>
          </a:p>
          <a:p>
            <a:pPr algn="just" rtl="0"/>
            <a:r>
              <a:rPr lang="en-US" sz="3600" b="1" i="1" dirty="0">
                <a:solidFill>
                  <a:schemeClr val="accent2"/>
                </a:solidFill>
              </a:rPr>
              <a:t>Bipolar II </a:t>
            </a:r>
            <a:r>
              <a:rPr lang="en-US" sz="3600" b="1" i="1" dirty="0" smtClean="0">
                <a:solidFill>
                  <a:schemeClr val="accent2"/>
                </a:solidFill>
              </a:rPr>
              <a:t>disorder </a:t>
            </a:r>
            <a:r>
              <a:rPr lang="en-US" sz="3600" b="1" i="1" dirty="0" smtClean="0"/>
              <a:t>: </a:t>
            </a:r>
            <a:r>
              <a:rPr lang="en-US" sz="3600" dirty="0" smtClean="0"/>
              <a:t>one </a:t>
            </a:r>
            <a:r>
              <a:rPr lang="en-US" sz="3600" dirty="0"/>
              <a:t>or more </a:t>
            </a:r>
            <a:r>
              <a:rPr lang="en-US" sz="3600" dirty="0">
                <a:solidFill>
                  <a:srgbClr val="FF0000"/>
                </a:solidFill>
              </a:rPr>
              <a:t>major depressive</a:t>
            </a:r>
            <a:r>
              <a:rPr lang="en-US" sz="3600" dirty="0"/>
              <a:t> </a:t>
            </a:r>
            <a:r>
              <a:rPr lang="en-US" sz="3600" dirty="0" smtClean="0"/>
              <a:t>episodes accompanied </a:t>
            </a:r>
            <a:r>
              <a:rPr lang="en-US" sz="3600" dirty="0"/>
              <a:t>by at least one </a:t>
            </a:r>
            <a:r>
              <a:rPr lang="en-US" sz="3600" dirty="0">
                <a:solidFill>
                  <a:srgbClr val="FF0000"/>
                </a:solidFill>
              </a:rPr>
              <a:t>hypomanic</a:t>
            </a:r>
            <a:r>
              <a:rPr lang="en-US" sz="3600" dirty="0"/>
              <a:t> </a:t>
            </a:r>
            <a:r>
              <a:rPr lang="en-US" sz="3600" dirty="0" smtClean="0"/>
              <a:t>episode </a:t>
            </a:r>
            <a:r>
              <a:rPr lang="en-US" sz="3600" b="1" i="1" dirty="0" smtClean="0"/>
              <a:t>but</a:t>
            </a:r>
            <a:r>
              <a:rPr lang="en-US" sz="3600" i="1" dirty="0" smtClean="0"/>
              <a:t> </a:t>
            </a:r>
            <a:r>
              <a:rPr lang="en-US" sz="3600" b="1" i="1" dirty="0" smtClean="0"/>
              <a:t>no</a:t>
            </a:r>
            <a:r>
              <a:rPr lang="en-US" sz="3600" dirty="0" smtClean="0"/>
              <a:t> manic episode.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33214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 rtl="0"/>
            <a:r>
              <a:rPr lang="en-US" b="1" dirty="0" smtClean="0">
                <a:solidFill>
                  <a:srgbClr val="002060"/>
                </a:solidFill>
              </a:rPr>
              <a:t>Introduction 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1700808"/>
            <a:ext cx="8572560" cy="4623792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ar-IQ" sz="3600" dirty="0"/>
              <a:t> </a:t>
            </a:r>
            <a:r>
              <a:rPr lang="en-US" sz="3600" b="1" dirty="0"/>
              <a:t>What are mood disorders</a:t>
            </a:r>
            <a:r>
              <a:rPr lang="en-US" sz="3600" b="1" dirty="0" smtClean="0"/>
              <a:t>?</a:t>
            </a:r>
          </a:p>
          <a:p>
            <a:pPr marL="0" indent="0" algn="just" rtl="0">
              <a:buNone/>
            </a:pPr>
            <a:r>
              <a:rPr lang="en-US" sz="3600" dirty="0" smtClean="0"/>
              <a:t>are a group of common psychiatric disorders characterized by disturbances of  emotion, person exhibititing mood disorders demonstrate a range of emotion from intense elation to severe depression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23139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826"/>
            <a:ext cx="8748464" cy="6369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4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395536" y="765175"/>
            <a:ext cx="8424936" cy="5559425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dirty="0">
                <a:solidFill>
                  <a:srgbClr val="FF0000"/>
                </a:solidFill>
              </a:rPr>
              <a:t>Thank </a:t>
            </a:r>
            <a:r>
              <a:rPr lang="en-US" sz="11500" dirty="0" smtClean="0">
                <a:solidFill>
                  <a:srgbClr val="FF0000"/>
                </a:solidFill>
              </a:rPr>
              <a:t>You    For Listening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6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559896"/>
          </a:xfrm>
        </p:spPr>
        <p:txBody>
          <a:bodyPr>
            <a:noAutofit/>
          </a:bodyPr>
          <a:lstStyle/>
          <a:p>
            <a:pPr marL="484632" indent="-457200" algn="just" rtl="0">
              <a:buFont typeface="Wingdings" panose="05000000000000000000" pitchFamily="2" charset="2"/>
              <a:buChar char="Ø"/>
            </a:pPr>
            <a:r>
              <a:rPr lang="en-US" sz="2800" dirty="0" smtClean="0"/>
              <a:t>Depression </a:t>
            </a:r>
            <a:r>
              <a:rPr lang="en-US" sz="2800" dirty="0"/>
              <a:t>is likely the oldest and still one of the most frequently diagnosed psychiatric illnesses.</a:t>
            </a:r>
          </a:p>
          <a:p>
            <a:pPr marL="484632" indent="-457200" algn="just" rtl="0">
              <a:buFont typeface="Wingdings" panose="05000000000000000000" pitchFamily="2" charset="2"/>
              <a:buChar char="Ø"/>
            </a:pPr>
            <a:r>
              <a:rPr lang="en-US" sz="2800" dirty="0" smtClean="0"/>
              <a:t>A feeling </a:t>
            </a:r>
            <a:r>
              <a:rPr lang="en-US" sz="2800" dirty="0"/>
              <a:t>of sadness or downheartedness, is common among healthy people and considered to be normal response to everyday disappointments in life. </a:t>
            </a:r>
          </a:p>
          <a:p>
            <a:pPr marL="484632" indent="-457200" algn="just" rtl="0">
              <a:buFont typeface="Wingdings" panose="05000000000000000000" pitchFamily="2" charset="2"/>
              <a:buChar char="Ø"/>
            </a:pPr>
            <a:r>
              <a:rPr lang="en-US" sz="2800" dirty="0"/>
              <a:t>These episodes are short-lived as the individual adapts to the loss, change, or failure (real or perceived) that has been experienced. </a:t>
            </a:r>
          </a:p>
          <a:p>
            <a:pPr marL="484632" indent="-457200" algn="just" rtl="0">
              <a:buFont typeface="Wingdings" panose="05000000000000000000" pitchFamily="2" charset="2"/>
              <a:buChar char="Ø"/>
            </a:pPr>
            <a:r>
              <a:rPr lang="en-US" sz="2800" dirty="0"/>
              <a:t>Pathological depression occurs when adaptation is ineffective.</a:t>
            </a:r>
          </a:p>
          <a:p>
            <a:pPr algn="just" rtl="0">
              <a:buFont typeface="Wingdings" panose="05000000000000000000" pitchFamily="2" charset="2"/>
              <a:buChar char="Ø"/>
            </a:pPr>
            <a:endParaRPr lang="ar-IQ" sz="2800" dirty="0"/>
          </a:p>
          <a:p>
            <a:pPr algn="just" rtl="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698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4700470"/>
          </a:xfrm>
        </p:spPr>
        <p:txBody>
          <a:bodyPr>
            <a:normAutofit/>
          </a:bodyPr>
          <a:lstStyle/>
          <a:p>
            <a:pPr marL="400050" lvl="1" indent="0" algn="just" rtl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cause of mood disorders is not fully understood, but an imbalance in brain </a:t>
            </a:r>
            <a:r>
              <a:rPr lang="en-US" sz="3600" dirty="0" smtClean="0"/>
              <a:t> </a:t>
            </a:r>
            <a:r>
              <a:rPr lang="en-US" sz="3600" dirty="0">
                <a:solidFill>
                  <a:srgbClr val="FF0000"/>
                </a:solidFill>
              </a:rPr>
              <a:t>neurotransmitters</a:t>
            </a:r>
            <a:r>
              <a:rPr lang="en-US" sz="3600" dirty="0"/>
              <a:t> is likely to play a role</a:t>
            </a:r>
            <a:r>
              <a:rPr lang="en-US" sz="3600" dirty="0" smtClean="0"/>
              <a:t>.</a:t>
            </a:r>
          </a:p>
          <a:p>
            <a:pPr marL="400050" lvl="1" indent="0" algn="just" rtl="0">
              <a:buNone/>
            </a:pPr>
            <a:endParaRPr lang="en-US" sz="3600" dirty="0" smtClean="0"/>
          </a:p>
          <a:p>
            <a:pPr marL="400050" lvl="1" indent="0" algn="just" rtl="0">
              <a:buNone/>
            </a:pPr>
            <a:r>
              <a:rPr lang="en-US" sz="3600" dirty="0" smtClean="0"/>
              <a:t>Sometimes </a:t>
            </a:r>
            <a:r>
              <a:rPr lang="en-US" sz="3600" dirty="0"/>
              <a:t>mood disorders may be related to a medical condition, substance abuse, life events, or other causes.</a:t>
            </a:r>
            <a:endParaRPr lang="ar-IQ" sz="3600" dirty="0"/>
          </a:p>
        </p:txBody>
      </p:sp>
      <p:sp>
        <p:nvSpPr>
          <p:cNvPr id="2" name="مربع نص 1"/>
          <p:cNvSpPr txBox="1"/>
          <p:nvPr/>
        </p:nvSpPr>
        <p:spPr>
          <a:xfrm>
            <a:off x="1534840" y="692696"/>
            <a:ext cx="6565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sz="4000" b="1" dirty="0" smtClean="0">
                <a:solidFill>
                  <a:srgbClr val="002060"/>
                </a:solidFill>
              </a:rPr>
              <a:t>Causes of Mood Disorders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4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457200" y="548680"/>
            <a:ext cx="8229600" cy="108012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What are the risk factors for mood disorders?</a:t>
            </a:r>
            <a:endParaRPr lang="ar-IQ" sz="3600" dirty="0">
              <a:solidFill>
                <a:srgbClr val="002060"/>
              </a:solidFill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3128" y="1484784"/>
            <a:ext cx="8858312" cy="496730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2800" dirty="0" smtClean="0"/>
              <a:t> Adolescence</a:t>
            </a:r>
          </a:p>
          <a:p>
            <a:pPr algn="just" rtl="0"/>
            <a:r>
              <a:rPr lang="en-US" sz="2800" dirty="0" smtClean="0"/>
              <a:t>   Alcohol or drug use</a:t>
            </a:r>
          </a:p>
          <a:p>
            <a:pPr algn="just" rtl="0"/>
            <a:r>
              <a:rPr lang="en-US" sz="2800" dirty="0" smtClean="0"/>
              <a:t>   Certain medical conditions such as hypothyroidism (underactive thyroid) or chronic pain</a:t>
            </a:r>
          </a:p>
          <a:p>
            <a:pPr algn="just" rtl="0"/>
            <a:r>
              <a:rPr lang="en-US" sz="2800" dirty="0" smtClean="0"/>
              <a:t>    Certain medications</a:t>
            </a:r>
          </a:p>
          <a:p>
            <a:pPr algn="just" rtl="0"/>
            <a:r>
              <a:rPr lang="en-US" sz="2800" dirty="0" smtClean="0"/>
              <a:t>    Family history of mood disorders</a:t>
            </a:r>
          </a:p>
          <a:p>
            <a:pPr algn="just" rtl="0"/>
            <a:r>
              <a:rPr lang="en-US" sz="2800" dirty="0" smtClean="0"/>
              <a:t>    Female gender</a:t>
            </a:r>
          </a:p>
          <a:p>
            <a:pPr algn="just" rtl="0"/>
            <a:r>
              <a:rPr lang="en-US" sz="2800" dirty="0" smtClean="0"/>
              <a:t>    Isolation from other people</a:t>
            </a:r>
          </a:p>
          <a:p>
            <a:pPr algn="just" rtl="0"/>
            <a:r>
              <a:rPr lang="en-US" sz="2800" dirty="0" smtClean="0"/>
              <a:t>    Personal history of sleep disorders</a:t>
            </a:r>
          </a:p>
          <a:p>
            <a:pPr algn="just" rtl="0"/>
            <a:r>
              <a:rPr lang="en-US" sz="2800" dirty="0" smtClean="0"/>
              <a:t>    life event such as divorce or death in the family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94102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725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Definitions 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000108"/>
            <a:ext cx="8424936" cy="5324492"/>
          </a:xfrm>
        </p:spPr>
        <p:txBody>
          <a:bodyPr>
            <a:noAutofit/>
          </a:bodyPr>
          <a:lstStyle/>
          <a:p>
            <a:pPr marL="82296" indent="0" algn="just" rtl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Mood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: is </a:t>
            </a:r>
            <a:r>
              <a:rPr lang="en-US" sz="2400" dirty="0"/>
              <a:t>a pervasive and sustained emotion that may have a major influence on a person’s perception of the </a:t>
            </a:r>
            <a:r>
              <a:rPr lang="en-US" sz="2400" dirty="0" smtClean="0"/>
              <a:t>world. Examples </a:t>
            </a:r>
            <a:r>
              <a:rPr lang="en-US" sz="2400" dirty="0"/>
              <a:t>of mood include depression, joy, elation, </a:t>
            </a:r>
            <a:r>
              <a:rPr lang="en-US" sz="2400" dirty="0" smtClean="0"/>
              <a:t>anger</a:t>
            </a:r>
            <a:r>
              <a:rPr lang="en-US" sz="2400" dirty="0"/>
              <a:t> </a:t>
            </a:r>
            <a:r>
              <a:rPr lang="en-US" sz="2400" dirty="0" smtClean="0"/>
              <a:t>. </a:t>
            </a:r>
            <a:endParaRPr lang="en-US" sz="2400" dirty="0"/>
          </a:p>
          <a:p>
            <a:pPr marL="82296" indent="0" algn="just" rtl="0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FF0000"/>
                </a:solidFill>
              </a:rPr>
              <a:t>Affect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/>
              <a:t>is </a:t>
            </a:r>
            <a:r>
              <a:rPr lang="en-US" sz="2400" dirty="0"/>
              <a:t>described as the emotional reaction associated with an experience.</a:t>
            </a:r>
          </a:p>
          <a:p>
            <a:pPr marL="82296" indent="0" algn="just" rtl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Depression</a:t>
            </a:r>
            <a:r>
              <a:rPr lang="en-US" sz="2400" b="1" dirty="0" smtClean="0">
                <a:solidFill>
                  <a:srgbClr val="FF0000"/>
                </a:solidFill>
              </a:rPr>
              <a:t> : </a:t>
            </a:r>
            <a:r>
              <a:rPr lang="en-US" sz="2400" dirty="0" smtClean="0"/>
              <a:t>An </a:t>
            </a:r>
            <a:r>
              <a:rPr lang="en-US" sz="2400" dirty="0"/>
              <a:t>alteration in mood that is expressed by feelings of sadness, despair, and pessimism. There is a loss of interest in usual activities, and somatic symptoms may be evident. Changes in appetite and sleep patterns are common.</a:t>
            </a:r>
          </a:p>
          <a:p>
            <a:pPr marL="0" lvl="2" indent="0" algn="just" rtl="0">
              <a:lnSpc>
                <a:spcPct val="150000"/>
              </a:lnSpc>
              <a:buNone/>
            </a:pP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3492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 rtl="0"/>
            <a:r>
              <a:rPr lang="en-US" sz="4000" b="1" dirty="0">
                <a:solidFill>
                  <a:srgbClr val="002060"/>
                </a:solidFill>
              </a:rPr>
              <a:t>Types of Depressive </a:t>
            </a:r>
            <a:r>
              <a:rPr lang="en-US" sz="4000" b="1" dirty="0" smtClean="0">
                <a:solidFill>
                  <a:srgbClr val="002060"/>
                </a:solidFill>
              </a:rPr>
              <a:t>Disorders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95800"/>
          </a:xfrm>
        </p:spPr>
        <p:txBody>
          <a:bodyPr>
            <a:noAutofit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Major Depressive Disorder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Persistent Depressive Disorder (Dysthymia)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Postpartum Depression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Major Depressive Disorder With Seasonal Pattern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Substance/Medication-Induced </a:t>
            </a:r>
            <a:r>
              <a:rPr lang="en-US" sz="2800" dirty="0" smtClean="0"/>
              <a:t>Depressive Disorder</a:t>
            </a:r>
            <a:endParaRPr lang="en-US" sz="2800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Premenstrual Dysphoric Disorder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sz="2800" dirty="0"/>
              <a:t>Depressive Disorder Due to Another </a:t>
            </a:r>
            <a:r>
              <a:rPr lang="en-US" sz="2800" dirty="0" smtClean="0"/>
              <a:t>Medical Condition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01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txBody>
          <a:bodyPr>
            <a:normAutofit/>
          </a:bodyPr>
          <a:lstStyle/>
          <a:p>
            <a:pPr algn="ctr" rtl="0"/>
            <a:r>
              <a:rPr lang="en-US" sz="4400" b="1" dirty="0">
                <a:solidFill>
                  <a:srgbClr val="002060"/>
                </a:solidFill>
              </a:rPr>
              <a:t>Major Depressive Disorder</a:t>
            </a:r>
            <a:endParaRPr lang="ar-IQ" sz="4400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sz="3600" dirty="0" smtClean="0"/>
              <a:t>A </a:t>
            </a:r>
            <a:r>
              <a:rPr lang="en-US" sz="3600" dirty="0"/>
              <a:t>major depressive episode lasts at least </a:t>
            </a:r>
            <a:r>
              <a:rPr lang="en-US" sz="3600" dirty="0">
                <a:solidFill>
                  <a:srgbClr val="FF0000"/>
                </a:solidFill>
              </a:rPr>
              <a:t>2 </a:t>
            </a:r>
            <a:r>
              <a:rPr lang="en-US" sz="3600" dirty="0" smtClean="0">
                <a:solidFill>
                  <a:srgbClr val="FF0000"/>
                </a:solidFill>
              </a:rPr>
              <a:t>weeks </a:t>
            </a:r>
            <a:r>
              <a:rPr lang="en-US" sz="3600" dirty="0" smtClean="0"/>
              <a:t>, during </a:t>
            </a:r>
            <a:r>
              <a:rPr lang="en-US" sz="3600" dirty="0"/>
              <a:t>which the person experiences a depressed mood or </a:t>
            </a:r>
            <a:r>
              <a:rPr lang="en-US" sz="3600" dirty="0" smtClean="0"/>
              <a:t>loss </a:t>
            </a:r>
            <a:r>
              <a:rPr lang="en-US" sz="3600" dirty="0"/>
              <a:t>of pleasure in nearly all </a:t>
            </a:r>
            <a:r>
              <a:rPr lang="en-US" sz="3600" dirty="0" smtClean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20061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703912"/>
          </a:xfrm>
        </p:spPr>
        <p:txBody>
          <a:bodyPr>
            <a:noAutofit/>
          </a:bodyPr>
          <a:lstStyle/>
          <a:p>
            <a:pPr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Evidence will show impaired social and occupational functioning that has existed for at least 2 weeks.</a:t>
            </a:r>
          </a:p>
          <a:p>
            <a:pPr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The diagnosis </a:t>
            </a:r>
            <a:r>
              <a:rPr lang="en-US" sz="2400" dirty="0"/>
              <a:t>of MDD is specified according to whether it is single episode(the individual’s first encounter with a major depressive episode) or recurrent (the individual has a history of previous major depressive episodes). </a:t>
            </a:r>
          </a:p>
          <a:p>
            <a:pPr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diagnosis will also identify the degree of severity of symptoms (mild, moderate, or severe) and whether there is evidence of </a:t>
            </a:r>
            <a:r>
              <a:rPr lang="en-US" sz="2400" dirty="0" smtClean="0"/>
              <a:t>psychotic or catatonic </a:t>
            </a:r>
            <a:r>
              <a:rPr lang="en-US" sz="2400" dirty="0"/>
              <a:t>features. </a:t>
            </a:r>
          </a:p>
          <a:p>
            <a:pPr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The presence of anxiety and severity of suicide risk may also be noted.</a:t>
            </a:r>
            <a:endParaRPr lang="ar-IQ" sz="24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65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608</TotalTime>
  <Words>945</Words>
  <Application>Microsoft Office PowerPoint</Application>
  <PresentationFormat>عرض على الشاشة (3:4)‏</PresentationFormat>
  <Paragraphs>90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تدفق</vt:lpstr>
      <vt:lpstr>Mood Disorders</vt:lpstr>
      <vt:lpstr>Introduction </vt:lpstr>
      <vt:lpstr>عرض تقديمي في PowerPoint</vt:lpstr>
      <vt:lpstr>عرض تقديمي في PowerPoint</vt:lpstr>
      <vt:lpstr>عرض تقديمي في PowerPoint</vt:lpstr>
      <vt:lpstr>Definitions </vt:lpstr>
      <vt:lpstr>Types of Depressive Disorders</vt:lpstr>
      <vt:lpstr>Major Depressive Disorder</vt:lpstr>
      <vt:lpstr>عرض تقديمي في PowerPoint</vt:lpstr>
      <vt:lpstr>Symptoms of Major Depressive Disorder</vt:lpstr>
      <vt:lpstr>عرض تقديمي في PowerPoint</vt:lpstr>
      <vt:lpstr>NURSING INTERVENTIONS for Depression</vt:lpstr>
      <vt:lpstr>Mania</vt:lpstr>
      <vt:lpstr>Hypomania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Type of Bipolar disorder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Disorders</dc:title>
  <dc:creator>ABO EHAB</dc:creator>
  <cp:lastModifiedBy>Maher</cp:lastModifiedBy>
  <cp:revision>49</cp:revision>
  <dcterms:created xsi:type="dcterms:W3CDTF">2014-03-12T10:06:52Z</dcterms:created>
  <dcterms:modified xsi:type="dcterms:W3CDTF">2022-05-17T12:55:40Z</dcterms:modified>
</cp:coreProperties>
</file>