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8" r:id="rId12"/>
    <p:sldId id="267" r:id="rId13"/>
    <p:sldId id="279" r:id="rId14"/>
    <p:sldId id="268" r:id="rId15"/>
    <p:sldId id="269" r:id="rId16"/>
    <p:sldId id="270" r:id="rId17"/>
    <p:sldId id="280" r:id="rId18"/>
    <p:sldId id="271" r:id="rId19"/>
    <p:sldId id="272" r:id="rId20"/>
    <p:sldId id="274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9" d="100"/>
          <a:sy n="69" d="100"/>
        </p:scale>
        <p:origin x="-133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14B5CF-6E3E-48A8-8728-909E301AA8EE}" type="datetimeFigureOut">
              <a:rPr lang="ar-IQ" smtClean="0"/>
              <a:t>14/05/1445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62228CA-869C-4E0D-8156-E4C99BAFA9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33781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228CA-869C-4E0D-8156-E4C99BAFA92E}" type="slidenum">
              <a:rPr lang="ar-IQ" smtClean="0"/>
              <a:t>18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9767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 rot="18941676">
            <a:off x="-584731" y="1111654"/>
            <a:ext cx="43049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400" b="1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FF"/>
                </a:solidFill>
                <a:ea typeface="+mj-ea"/>
                <a:cs typeface="+mj-cs"/>
              </a:rPr>
              <a:t>Anxiety Disorders</a:t>
            </a:r>
            <a:endParaRPr lang="ar-IQ" dirty="0"/>
          </a:p>
        </p:txBody>
      </p:sp>
      <p:sp>
        <p:nvSpPr>
          <p:cNvPr id="5" name="Rectangle 4"/>
          <p:cNvSpPr/>
          <p:nvPr/>
        </p:nvSpPr>
        <p:spPr>
          <a:xfrm>
            <a:off x="5486400" y="5029200"/>
            <a:ext cx="358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By</a:t>
            </a:r>
            <a:r>
              <a:rPr 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: Mohammed Fadhil Ali </a:t>
            </a:r>
            <a:endParaRPr lang="en-US" sz="24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099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Autofit/>
          </a:bodyPr>
          <a:lstStyle/>
          <a:p>
            <a:pPr marL="9525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Panic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disorder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is composed of discrete episodes of panic attacks, that is, 15 to 30 minutes of rapid, intense,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as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well as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physiological discomfort.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525" indent="0">
              <a:buNone/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Panic attack: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 discrete period of intense fear in which 4 of the following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symptoms: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247775" indent="-457200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Palpitations or rapid heart rate.</a:t>
            </a:r>
          </a:p>
          <a:p>
            <a:pPr marL="1247775" indent="-457200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Sweating </a:t>
            </a:r>
          </a:p>
          <a:p>
            <a:pPr marL="1247775" indent="-457200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Trembling or shaking </a:t>
            </a:r>
          </a:p>
          <a:p>
            <a:pPr marL="1247775" indent="-457200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Shortness of breath  </a:t>
            </a:r>
          </a:p>
          <a:p>
            <a:pPr marL="1247775" indent="-457200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Chest pain or discomfort </a:t>
            </a:r>
          </a:p>
          <a:p>
            <a:pPr marL="1247775" indent="-457200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Nausea                                                           </a:t>
            </a:r>
          </a:p>
          <a:p>
            <a:pPr marL="1247775" indent="-457200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Chills or heat sensations 	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47775" indent="-457200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Fear of losing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control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47775" indent="-457200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Fear of dying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endParaRPr lang="ar-IQ" sz="1000" dirty="0"/>
          </a:p>
        </p:txBody>
      </p:sp>
      <p:sp>
        <p:nvSpPr>
          <p:cNvPr id="2" name="مستطيل 1"/>
          <p:cNvSpPr/>
          <p:nvPr/>
        </p:nvSpPr>
        <p:spPr>
          <a:xfrm>
            <a:off x="2939636" y="304800"/>
            <a:ext cx="2928943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2. Panic Disorder </a:t>
            </a:r>
          </a:p>
        </p:txBody>
      </p:sp>
    </p:spTree>
    <p:extLst>
      <p:ext uri="{BB962C8B-B14F-4D97-AF65-F5344CB8AC3E}">
        <p14:creationId xmlns:p14="http://schemas.microsoft.com/office/powerpoint/2010/main" val="316066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Nursing intervention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Stay </a:t>
            </a:r>
            <a:r>
              <a:rPr lang="en-US" dirty="0"/>
              <a:t>with client and offer assurance of safety &amp; security</a:t>
            </a:r>
          </a:p>
          <a:p>
            <a:pPr lvl="0"/>
            <a:r>
              <a:rPr lang="en-US" dirty="0"/>
              <a:t>Maintain a calm non threatening .</a:t>
            </a:r>
          </a:p>
          <a:p>
            <a:pPr lvl="0"/>
            <a:r>
              <a:rPr lang="en-US" dirty="0"/>
              <a:t>Keep surrounding low in stimuli .</a:t>
            </a:r>
          </a:p>
          <a:p>
            <a:pPr lvl="0"/>
            <a:r>
              <a:rPr lang="en-US" dirty="0"/>
              <a:t>Teach client ways of interrupt anxiety relax. Technique, exercise…..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642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2819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Phobias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behavior patterns characterized by: intense, persistence, irrational recurrent fear of a specific object, activity, 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situation.</a:t>
            </a:r>
          </a:p>
          <a:p>
            <a:pPr marL="0" indent="0"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That result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a compelling desire to avoid the phobic stimulus as defense against anxiety .</a:t>
            </a:r>
          </a:p>
          <a:p>
            <a:pPr marL="5715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ar-IQ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91000"/>
            <a:ext cx="2590799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590800" y="457200"/>
            <a:ext cx="4544834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3. Phobias – phobic disorder</a:t>
            </a:r>
          </a:p>
        </p:txBody>
      </p:sp>
    </p:spTree>
    <p:extLst>
      <p:ext uri="{BB962C8B-B14F-4D97-AF65-F5344CB8AC3E}">
        <p14:creationId xmlns:p14="http://schemas.microsoft.com/office/powerpoint/2010/main" val="656837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There </a:t>
            </a:r>
            <a:r>
              <a:rPr lang="en-US" dirty="0"/>
              <a:t>are many phobic disorders but all have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 features in common</a:t>
            </a:r>
            <a:r>
              <a:rPr lang="en-US" dirty="0"/>
              <a:t> :</a:t>
            </a:r>
          </a:p>
          <a:p>
            <a:pPr marL="0" indent="0">
              <a:buNone/>
            </a:pPr>
            <a:r>
              <a:rPr lang="en-US" dirty="0"/>
              <a:t>1. There are un reasonable behavior response both to the sufferer and to observer .</a:t>
            </a:r>
          </a:p>
          <a:p>
            <a:pPr marL="0" indent="0">
              <a:buNone/>
            </a:pPr>
            <a:r>
              <a:rPr lang="en-US" dirty="0"/>
              <a:t>2.The fear are persistent .</a:t>
            </a:r>
          </a:p>
          <a:p>
            <a:pPr marL="0" indent="0">
              <a:buNone/>
            </a:pPr>
            <a:r>
              <a:rPr lang="en-US" dirty="0"/>
              <a:t>3.The sufferers demonstrate avoidance behavior </a:t>
            </a:r>
          </a:p>
          <a:p>
            <a:pPr marL="0" indent="0">
              <a:buNone/>
            </a:pPr>
            <a:r>
              <a:rPr lang="en-US" dirty="0"/>
              <a:t>4. This behavior may become disabling to the sufferer 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029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Agoraphobia</a:t>
            </a:r>
            <a:endParaRPr lang="ar-IQ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Fear of being in places or situations from which escape might be difficult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in which help might not be available in the event of having unexpected panic like symptoms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Marked fear or anxiety for more than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months about two or more of the following 5 situations: </a:t>
            </a:r>
          </a:p>
          <a:p>
            <a:pPr marL="1814513" indent="-457200" algn="just">
              <a:buClr>
                <a:srgbClr val="800080"/>
              </a:buClr>
              <a:buSzPct val="87000"/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Using public transportation </a:t>
            </a:r>
          </a:p>
          <a:p>
            <a:pPr marL="1814513" indent="-457200" algn="just">
              <a:buClr>
                <a:srgbClr val="800080"/>
              </a:buClr>
              <a:buSzPct val="87000"/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Being in open spaces </a:t>
            </a:r>
          </a:p>
          <a:p>
            <a:pPr marL="1814513" indent="-457200" algn="just">
              <a:buClr>
                <a:srgbClr val="800080"/>
              </a:buClr>
              <a:buSzPct val="87000"/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Being in enclosed spaces </a:t>
            </a:r>
          </a:p>
          <a:p>
            <a:pPr marL="1814513" indent="-457200" algn="just">
              <a:buClr>
                <a:srgbClr val="800080"/>
              </a:buClr>
              <a:buSzPct val="87000"/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Standing in line or being in a crowd </a:t>
            </a:r>
          </a:p>
          <a:p>
            <a:pPr marL="1814513" indent="-457200" algn="just">
              <a:buClr>
                <a:srgbClr val="800080"/>
              </a:buClr>
              <a:buSzPct val="87000"/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Being outside of the home alone </a:t>
            </a:r>
          </a:p>
          <a:p>
            <a:pPr marL="0" indent="0" algn="just">
              <a:buNone/>
            </a:pP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1648888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Social Anxiety Disorder (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 Phobia)</a:t>
            </a:r>
            <a:endParaRPr lang="ar-IQ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individual is fearful about or avoidant of social interactions or situations. </a:t>
            </a: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Symptoms persist for at least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months. 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Onset often adolescence. </a:t>
            </a:r>
          </a:p>
          <a:p>
            <a:pPr marL="0" indent="0">
              <a:buNone/>
            </a:pP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3757055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Specific phobia:</a:t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ar-IQ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phobia is an illogical, intense, and persistent fear of a specific object or a Specific phobias are not usually associated with other psychiatric symptoms or disorders. </a:t>
            </a:r>
            <a:endParaRPr lang="en-US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various types of specific phobia: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animals, natural environments, blood or injection, and other situations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q"/>
            </a:pPr>
            <a:endParaRPr lang="ar-IQ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567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Care plan for client with phobic disorder 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1.Reassure </a:t>
            </a:r>
            <a:r>
              <a:rPr lang="en-US" dirty="0"/>
              <a:t>client that he or she is safe.</a:t>
            </a:r>
          </a:p>
          <a:p>
            <a:pPr marL="0" indent="0">
              <a:buNone/>
            </a:pPr>
            <a:r>
              <a:rPr lang="en-US" dirty="0"/>
              <a:t>2.Explore client perception of the threat to physical integrity or threat to self concept.</a:t>
            </a:r>
          </a:p>
          <a:p>
            <a:pPr marL="0" indent="0">
              <a:buNone/>
            </a:pPr>
            <a:r>
              <a:rPr lang="en-US" dirty="0"/>
              <a:t>3.Discuss reality of the situation with client.</a:t>
            </a:r>
          </a:p>
          <a:p>
            <a:pPr marL="0" indent="0">
              <a:buNone/>
            </a:pPr>
            <a:r>
              <a:rPr lang="en-US" dirty="0"/>
              <a:t>4.Include client in making decision related to alternative coping strategies.</a:t>
            </a:r>
          </a:p>
          <a:p>
            <a:pPr marL="0" indent="0">
              <a:buNone/>
            </a:pPr>
            <a:r>
              <a:rPr lang="en-US" dirty="0"/>
              <a:t>5.Encourage client to explore underlying feeling that may be contributing to fears</a:t>
            </a:r>
            <a:r>
              <a:rPr lang="en-US" b="1" dirty="0"/>
              <a:t> 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774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Medical condition-Induced anxiety disorder include:</a:t>
            </a:r>
          </a:p>
          <a:p>
            <a:pPr marL="290513" indent="0" algn="just">
              <a:lnSpc>
                <a:spcPct val="15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cardiac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conditions, such as myocardial infarction, congestive heart failure, and mitral valve prolapse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5.Substance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Medication-Induced anxiety disorder include: </a:t>
            </a:r>
          </a:p>
          <a:p>
            <a:pPr marL="176213" lv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intense anxiety directly due to prescribed medications, illegal drug use, exposure in toxic substances, or drug withdrawal.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Alcohol and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cocaine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010564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Separation Anxiety Disorder:</a:t>
            </a:r>
          </a:p>
          <a:p>
            <a:pPr marL="352425" indent="0" algn="just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stems from inability to separate from parents or guardians during childhood.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Selective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Mutism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52425" indent="0" algn="just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characterized by a consistent failure to speak in social situations in which there is an expectation to speak (e.g. school) even though the individual speaks in other situations.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2123209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Definition: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2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Anxiety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 uncomfortable feeling that occur in response to the fear of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being hurt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or losing something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valued.</a:t>
            </a: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Anxiety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feeling that arises from an ambiguous, unspecific cause that is disproportionate to the danger.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ar-IQ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2209800" cy="1741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2209800" cy="182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456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Nursing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Interventions:</a:t>
            </a:r>
            <a:endParaRPr lang="ar-IQ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43401"/>
          </a:xfrm>
        </p:spPr>
        <p:txBody>
          <a:bodyPr>
            <a:normAutofit/>
          </a:bodyPr>
          <a:lstStyle/>
          <a:p>
            <a:pPr marL="1131888" indent="-514350">
              <a:buClr>
                <a:srgbClr val="7030A0"/>
              </a:buClr>
              <a:buSzPct val="95000"/>
              <a:buAutoNum type="arabicPeriod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calm and be nonthreatening.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31888" indent="-514350">
              <a:buClr>
                <a:srgbClr val="7030A0"/>
              </a:buClr>
              <a:buSzPct val="95000"/>
              <a:buAutoNum type="arabicPeriod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Assure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 of safety.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074738" indent="-457200">
              <a:buClr>
                <a:srgbClr val="7030A0"/>
              </a:buClr>
              <a:buSzPct val="95000"/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clear and concise with words.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4738" indent="-457200">
              <a:buClr>
                <a:srgbClr val="7030A0"/>
              </a:buClr>
              <a:buSzPct val="95000"/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a non-stimulating environment.</a:t>
            </a:r>
          </a:p>
          <a:p>
            <a:pPr marL="1074738" indent="-457200">
              <a:buClr>
                <a:srgbClr val="7030A0"/>
              </a:buClr>
              <a:buSzPct val="95000"/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Administer medications as prescribed.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4738" indent="-457200">
              <a:buClr>
                <a:srgbClr val="7030A0"/>
              </a:buClr>
              <a:buSzPct val="95000"/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Recognize precipitating factors.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074738" indent="-457200">
              <a:buClr>
                <a:srgbClr val="7030A0"/>
              </a:buClr>
              <a:buSzPct val="95000"/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Encourage client to verbalize feelings.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897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566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Anxiety disorder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Anxiety disorder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group of disorders that result when anxiety is not relived by usual coping mechanisms.</a:t>
            </a:r>
          </a:p>
          <a:p>
            <a:pPr marL="0" indent="0">
              <a:buNone/>
            </a:pPr>
            <a:endParaRPr lang="ar-IQ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29000"/>
            <a:ext cx="57150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66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Levels of Anxiety: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3886200" cy="3687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Responses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 perceptual field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Sharpened senses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motivation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problem-solving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learning ability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Irritability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5084618" y="2438400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Physiological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Responses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Restlessness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Fidgeting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 “butterflies”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Difficulty sleeping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Hypersensitivity to noise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519545" y="990600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1-Mild Anxiety 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associated with tension experienced in response to event of day to day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living,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prepare people for action, it increase motivation for productivity.</a:t>
            </a:r>
          </a:p>
          <a:p>
            <a:pPr algn="just"/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998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4419600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Responses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Perceptual field narrowed to immediate task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Selectively attentive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Cannot connect thoughts or events independently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use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automatisms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5133109" y="1981200"/>
            <a:ext cx="3863558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Physiological Responses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Muscle tension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Diaphoresis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Pounding pulse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Headache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Dry mouth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voice pitch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Faster rate of speech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 upset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Frequent urination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561109" y="645164"/>
            <a:ext cx="84632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2-Moderate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Anxiety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level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anxiety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increase, assistant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with problem solving may be required.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743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1"/>
            <a:ext cx="8229600" cy="1143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3. Severe 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Anxiety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Attention span is extremely limited, much difficulty completing even the simplest tasks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381001" y="1981200"/>
            <a:ext cx="51815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 Responses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Perceptual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 reduced to one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Cannot complete tasks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Cannot solve problems or learn effectively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Behavior geared toward anxiety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relief usually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ineffective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Doesn’t respond to redirection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Feels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dread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horror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Ritualistic behavior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5562600" y="2001982"/>
            <a:ext cx="3429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Physiological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Severe headache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Nausea, vomiting, and diarrhea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Trembling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Vertigo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Tachycardia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Chest pain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58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685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4. Panic 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Anxiety 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most intense state of anxiety</a:t>
            </a:r>
            <a:endParaRPr lang="en-US" b="1" dirty="0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ar-IQ" dirty="0"/>
          </a:p>
        </p:txBody>
      </p:sp>
      <p:sp>
        <p:nvSpPr>
          <p:cNvPr id="4" name="مربع نص 3"/>
          <p:cNvSpPr txBox="1"/>
          <p:nvPr/>
        </p:nvSpPr>
        <p:spPr>
          <a:xfrm>
            <a:off x="304800" y="1600200"/>
            <a:ext cx="51816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Perceptual field reduced to focus on self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Cannot process any environmental stimuli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Distorted perceptions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of rational thought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Doesn’t recognize potential danger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Can’t communicate verbally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delusions and hallucination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 suicidal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مربع نص 4"/>
          <p:cNvSpPr txBox="1"/>
          <p:nvPr/>
        </p:nvSpPr>
        <p:spPr>
          <a:xfrm>
            <a:off x="5638800" y="1600200"/>
            <a:ext cx="33527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Physiological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bolt and run or totally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immobile 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Dilated pupils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blood pressure and pulse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Flight, fight, or freeze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031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anxiety disorders include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85000" lnSpcReduction="20000"/>
          </a:bodyPr>
          <a:lstStyle/>
          <a:p>
            <a:pPr marL="1530350" indent="-514350">
              <a:buClr>
                <a:srgbClr val="FF0000"/>
              </a:buClr>
              <a:buSzPct val="110000"/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Generalized anxiety disorder (GAD)</a:t>
            </a:r>
          </a:p>
          <a:p>
            <a:pPr marL="1530350" indent="-514350">
              <a:buClr>
                <a:srgbClr val="FF0000"/>
              </a:buClr>
              <a:buSzPct val="110000"/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Panic disorder</a:t>
            </a:r>
          </a:p>
          <a:p>
            <a:pPr marL="1530350" indent="-514350">
              <a:buClr>
                <a:srgbClr val="FF0000"/>
              </a:buClr>
              <a:buSzPct val="110000"/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phobic disorder</a:t>
            </a:r>
          </a:p>
          <a:p>
            <a:pPr marL="2601913" indent="-514350"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Agoraphobia</a:t>
            </a:r>
          </a:p>
          <a:p>
            <a:pPr marL="2601913" indent="-514350"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phobia</a:t>
            </a:r>
          </a:p>
          <a:p>
            <a:pPr marL="2601913" indent="-514350"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anxiety disorder (social phobia)</a:t>
            </a:r>
          </a:p>
          <a:p>
            <a:pPr marL="1530350" indent="-514350">
              <a:buClr>
                <a:srgbClr val="FF0000"/>
              </a:buClr>
              <a:buSzPct val="110000"/>
              <a:buFont typeface="+mj-lt"/>
              <a:buAutoNum type="arabicPeriod" startAt="4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condition-Induced anxiety disorder </a:t>
            </a:r>
          </a:p>
          <a:p>
            <a:pPr marL="1530350" indent="-514350">
              <a:buClr>
                <a:srgbClr val="FF0000"/>
              </a:buClr>
              <a:buSzPct val="110000"/>
              <a:buFont typeface="+mj-lt"/>
              <a:buAutoNum type="arabicPeriod" startAt="4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Substance/ Medication-Induced anxiety disorder </a:t>
            </a:r>
          </a:p>
          <a:p>
            <a:pPr marL="1530350" indent="-514350">
              <a:buClr>
                <a:srgbClr val="FF0000"/>
              </a:buClr>
              <a:buSzPct val="110000"/>
              <a:buFont typeface="+mj-lt"/>
              <a:buAutoNum type="arabicPeriod" startAt="4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Separation Anxiety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Disorder</a:t>
            </a:r>
          </a:p>
          <a:p>
            <a:pPr marL="1530350" indent="-514350">
              <a:buClr>
                <a:srgbClr val="FF0000"/>
              </a:buClr>
              <a:buSzPct val="110000"/>
              <a:buFont typeface="+mj-lt"/>
              <a:buAutoNum type="arabicPeriod" startAt="4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Mutism</a:t>
            </a:r>
          </a:p>
          <a:p>
            <a:pPr marL="1530350" indent="-514350">
              <a:buClr>
                <a:srgbClr val="FF0000"/>
              </a:buClr>
              <a:buSzPct val="110000"/>
              <a:buFont typeface="+mj-lt"/>
              <a:buAutoNum type="arabicPeriod" startAt="4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30350" indent="-514350">
              <a:buClr>
                <a:srgbClr val="FF0000"/>
              </a:buClr>
              <a:buSzPct val="110000"/>
              <a:buFont typeface="+mj-lt"/>
              <a:buAutoNum type="arabicPeriod" startAt="4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95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>
            <a:noAutofit/>
          </a:bodyPr>
          <a:lstStyle/>
          <a:p>
            <a:pPr lvl="0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1.Generalized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anxiety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disorder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ar-IQ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Generalized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anxiety disorder (GAD) is a common chronic disorder characterized by chronic, unrealistic, excessive anxiety, irritability ,muscle tension, sleep disturbance and worry that is not focused on any one object or situation. </a:t>
            </a:r>
          </a:p>
          <a:p>
            <a:pPr marL="9144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Generalized anxiety disorder is the most common anxiety disorder to affect older adults. </a:t>
            </a:r>
          </a:p>
          <a:p>
            <a:pPr marL="9144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diagnosis of GAD is made when a person has been excessively worried about an everyday problem for six months or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more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ar-IQ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56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1002</Words>
  <Application>Microsoft Office PowerPoint</Application>
  <PresentationFormat>عرض على الشاشة (3:4)‏</PresentationFormat>
  <Paragraphs>152</Paragraphs>
  <Slides>21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2" baseType="lpstr">
      <vt:lpstr>Office Theme</vt:lpstr>
      <vt:lpstr>عرض تقديمي في PowerPoint</vt:lpstr>
      <vt:lpstr>Definition: </vt:lpstr>
      <vt:lpstr>Anxiety disorder</vt:lpstr>
      <vt:lpstr>Levels of Anxiety: </vt:lpstr>
      <vt:lpstr>عرض تقديمي في PowerPoint</vt:lpstr>
      <vt:lpstr>عرض تقديمي في PowerPoint</vt:lpstr>
      <vt:lpstr>عرض تقديمي في PowerPoint</vt:lpstr>
      <vt:lpstr>Types of anxiety disorders include : </vt:lpstr>
      <vt:lpstr> 1.Generalized anxiety disorder   </vt:lpstr>
      <vt:lpstr>عرض تقديمي في PowerPoint</vt:lpstr>
      <vt:lpstr>Nursing intervention</vt:lpstr>
      <vt:lpstr>عرض تقديمي في PowerPoint</vt:lpstr>
      <vt:lpstr>عرض تقديمي في PowerPoint</vt:lpstr>
      <vt:lpstr>A. Agoraphobia</vt:lpstr>
      <vt:lpstr>B. Social Anxiety Disorder (Social Phobia)</vt:lpstr>
      <vt:lpstr>C. Specific phobia: </vt:lpstr>
      <vt:lpstr>Care plan for client with phobic disorder </vt:lpstr>
      <vt:lpstr>عرض تقديمي في PowerPoint</vt:lpstr>
      <vt:lpstr>عرض تقديمي في PowerPoint</vt:lpstr>
      <vt:lpstr>Nursing Interventions: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Anxiety Disorders  </dc:title>
  <dc:creator>Administrator</dc:creator>
  <cp:lastModifiedBy>Maher</cp:lastModifiedBy>
  <cp:revision>34</cp:revision>
  <dcterms:created xsi:type="dcterms:W3CDTF">2006-08-16T00:00:00Z</dcterms:created>
  <dcterms:modified xsi:type="dcterms:W3CDTF">2023-11-26T19:51:53Z</dcterms:modified>
</cp:coreProperties>
</file>