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6" r:id="rId35"/>
    <p:sldId id="297" r:id="rId36"/>
    <p:sldId id="289" r:id="rId37"/>
    <p:sldId id="293" r:id="rId38"/>
    <p:sldId id="290"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412" autoAdjust="0"/>
    <p:restoredTop sz="94671" autoAdjust="0"/>
  </p:normalViewPr>
  <p:slideViewPr>
    <p:cSldViewPr>
      <p:cViewPr varScale="1">
        <p:scale>
          <a:sx n="66" d="100"/>
          <a:sy n="66" d="100"/>
        </p:scale>
        <p:origin x="-14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02/08/1445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pPr/>
              <a:t>02/08/1445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sychology.about.com/od/lindex/g/def_libido.htm" TargetMode="External"/><Relationship Id="rId2" Type="http://schemas.openxmlformats.org/officeDocument/2006/relationships/hyperlink" Target="http://psychology.about.com/od/developmentecourse/a/dev_psychoanaly.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357430"/>
            <a:ext cx="8229600" cy="618525"/>
          </a:xfrm>
        </p:spPr>
        <p:txBody>
          <a:bodyPr>
            <a:noAutofit/>
          </a:bodyPr>
          <a:lstStyle/>
          <a:p>
            <a:pPr rtl="0"/>
            <a:r>
              <a:rPr lang="en-US" sz="4800" b="1" i="1" dirty="0" smtClean="0"/>
              <a:t>Theories in Mental Health and Illness</a:t>
            </a:r>
            <a:r>
              <a:rPr lang="en-US" sz="4800" dirty="0" smtClean="0"/>
              <a:t/>
            </a:r>
            <a:br>
              <a:rPr lang="en-US" sz="4800" dirty="0" smtClean="0"/>
            </a:br>
            <a:endParaRPr lang="ar-IQ" sz="4800" dirty="0"/>
          </a:p>
        </p:txBody>
      </p:sp>
      <p:sp>
        <p:nvSpPr>
          <p:cNvPr id="3" name="مربع نص 2"/>
          <p:cNvSpPr txBox="1"/>
          <p:nvPr/>
        </p:nvSpPr>
        <p:spPr>
          <a:xfrm>
            <a:off x="2555776" y="4437112"/>
            <a:ext cx="4752528" cy="1446550"/>
          </a:xfrm>
          <a:prstGeom prst="rect">
            <a:avLst/>
          </a:prstGeom>
          <a:noFill/>
        </p:spPr>
        <p:txBody>
          <a:bodyPr wrap="square" rtlCol="1">
            <a:spAutoFit/>
          </a:bodyPr>
          <a:lstStyle/>
          <a:p>
            <a:pPr algn="ctr"/>
            <a:r>
              <a:rPr lang="ar-SA" sz="4400" dirty="0" smtClean="0"/>
              <a:t>أستاذ</a:t>
            </a:r>
            <a:r>
              <a:rPr lang="ar-IQ" sz="4400" dirty="0" smtClean="0"/>
              <a:t> </a:t>
            </a:r>
            <a:r>
              <a:rPr lang="ar-IQ" sz="4400" dirty="0" smtClean="0"/>
              <a:t>المادة : </a:t>
            </a:r>
          </a:p>
          <a:p>
            <a:pPr algn="ctr"/>
            <a:r>
              <a:rPr lang="ar-SA" sz="4400" dirty="0" smtClean="0"/>
              <a:t>أ.</a:t>
            </a:r>
            <a:r>
              <a:rPr lang="ar-IQ" sz="4400" dirty="0" smtClean="0"/>
              <a:t>م</a:t>
            </a:r>
            <a:r>
              <a:rPr lang="ar-SA" sz="4400" dirty="0" smtClean="0"/>
              <a:t>.</a:t>
            </a:r>
            <a:r>
              <a:rPr lang="ar-IQ" sz="4400" dirty="0" smtClean="0"/>
              <a:t> </a:t>
            </a:r>
            <a:r>
              <a:rPr lang="ar-IQ" sz="4400" dirty="0" smtClean="0"/>
              <a:t>محمد فاضل علي </a:t>
            </a:r>
            <a:endParaRPr lang="ar-IQ" sz="4400"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643998" cy="1296974"/>
          </a:xfrm>
        </p:spPr>
        <p:txBody>
          <a:bodyPr>
            <a:noAutofit/>
          </a:bodyPr>
          <a:lstStyle/>
          <a:p>
            <a:pPr lvl="0"/>
            <a:r>
              <a:rPr lang="en-US" b="1" dirty="0" smtClean="0">
                <a:solidFill>
                  <a:srgbClr val="0070C0"/>
                </a:solidFill>
              </a:rPr>
              <a:t>The Oral Stage:   Birth to 18 Months</a:t>
            </a:r>
            <a:br>
              <a:rPr lang="en-US" b="1" dirty="0" smtClean="0">
                <a:solidFill>
                  <a:srgbClr val="0070C0"/>
                </a:solidFill>
              </a:rPr>
            </a:br>
            <a:endParaRPr lang="ar-IQ" b="1" dirty="0">
              <a:solidFill>
                <a:srgbClr val="0070C0"/>
              </a:solidFill>
            </a:endParaRPr>
          </a:p>
        </p:txBody>
      </p:sp>
      <p:sp>
        <p:nvSpPr>
          <p:cNvPr id="3" name="عنصر نائب للمحتوى 2"/>
          <p:cNvSpPr>
            <a:spLocks noGrp="1"/>
          </p:cNvSpPr>
          <p:nvPr>
            <p:ph sz="quarter" idx="1"/>
          </p:nvPr>
        </p:nvSpPr>
        <p:spPr>
          <a:xfrm>
            <a:off x="214282" y="1071546"/>
            <a:ext cx="8715436" cy="4948254"/>
          </a:xfrm>
        </p:spPr>
        <p:txBody>
          <a:bodyPr>
            <a:noAutofit/>
          </a:bodyPr>
          <a:lstStyle/>
          <a:p>
            <a:pPr lvl="0" algn="just" rtl="0" fontAlgn="base"/>
            <a:r>
              <a:rPr lang="en-US" sz="3200" dirty="0" smtClean="0"/>
              <a:t>The mouth is the principal erogenous zone.</a:t>
            </a:r>
          </a:p>
          <a:p>
            <a:pPr lvl="0" algn="just" rtl="0" fontAlgn="base"/>
            <a:r>
              <a:rPr lang="en-US" sz="3200" dirty="0" smtClean="0"/>
              <a:t> According to Freud an infant’s greatest source of gratification is sucking. It is often common to see an infant between the ages of one to two to be constantly putting objects in his or her mouth. </a:t>
            </a:r>
          </a:p>
          <a:p>
            <a:pPr lvl="0" algn="just" rtl="0" fontAlgn="base"/>
            <a:r>
              <a:rPr lang="en-US" sz="3200" dirty="0" smtClean="0"/>
              <a:t>Freud theorized that an infant’s oral focus brought not only nourishment, but pleasure.</a:t>
            </a:r>
          </a:p>
          <a:p>
            <a:pPr algn="just" rtl="0"/>
            <a:endParaRPr lang="ar-IQ" sz="3200"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472518" cy="868346"/>
          </a:xfrm>
        </p:spPr>
        <p:txBody>
          <a:bodyPr>
            <a:normAutofit fontScale="90000"/>
          </a:bodyPr>
          <a:lstStyle/>
          <a:p>
            <a:r>
              <a:rPr lang="en-US" b="1" dirty="0" smtClean="0">
                <a:solidFill>
                  <a:srgbClr val="0070C0"/>
                </a:solidFill>
              </a:rPr>
              <a:t>The Anal Stage: 18 Months to Three Years</a:t>
            </a:r>
            <a:endParaRPr lang="ar-IQ" dirty="0">
              <a:solidFill>
                <a:srgbClr val="0070C0"/>
              </a:solidFill>
            </a:endParaRPr>
          </a:p>
        </p:txBody>
      </p:sp>
      <p:sp>
        <p:nvSpPr>
          <p:cNvPr id="3" name="عنصر نائب للمحتوى 2"/>
          <p:cNvSpPr>
            <a:spLocks noGrp="1"/>
          </p:cNvSpPr>
          <p:nvPr>
            <p:ph sz="quarter" idx="1"/>
          </p:nvPr>
        </p:nvSpPr>
        <p:spPr>
          <a:xfrm>
            <a:off x="214282" y="1447800"/>
            <a:ext cx="8715436" cy="4572000"/>
          </a:xfrm>
        </p:spPr>
        <p:txBody>
          <a:bodyPr>
            <a:normAutofit/>
          </a:bodyPr>
          <a:lstStyle/>
          <a:p>
            <a:pPr lvl="0" algn="just" rtl="0" fontAlgn="base"/>
            <a:r>
              <a:rPr lang="en-US" sz="3200" dirty="0"/>
              <a:t>The membranes of the anal region provide the major source of pleasurable stimulation.</a:t>
            </a:r>
          </a:p>
          <a:p>
            <a:pPr lvl="0" algn="just" rtl="0" fontAlgn="base"/>
            <a:r>
              <a:rPr lang="en-US" sz="3200" dirty="0"/>
              <a:t>Freud believed that during this time period, children derive much pleasure from the process of either retaining or eliminating feces. </a:t>
            </a:r>
          </a:p>
          <a:p>
            <a:pPr marL="0" lvl="0" indent="0" algn="just" rtl="0" fontAlgn="base">
              <a:buNone/>
            </a:pPr>
            <a:endParaRPr lang="en-US" sz="3200" dirty="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28596" y="571480"/>
            <a:ext cx="8229600" cy="4883153"/>
          </a:xfrm>
        </p:spPr>
        <p:txBody>
          <a:bodyPr>
            <a:normAutofit/>
          </a:bodyPr>
          <a:lstStyle/>
          <a:p>
            <a:pPr lvl="0" algn="just" rtl="0"/>
            <a:r>
              <a:rPr lang="en-US" sz="3600" dirty="0" smtClean="0"/>
              <a:t>If an individual a strict anal stage and had a tough toilet training, Freud said that individual was more likely to be obsessively neat in adulthood. </a:t>
            </a:r>
          </a:p>
          <a:p>
            <a:pPr lvl="0" algn="just" rtl="0">
              <a:buNone/>
            </a:pPr>
            <a:r>
              <a:rPr lang="en-US" sz="3600" dirty="0" smtClean="0"/>
              <a:t>On the other hand if the child had a not so strict toilet training experience, Freud claimed it was more likely that the individual would grow up to be a creative adult .</a:t>
            </a:r>
          </a:p>
          <a:p>
            <a:pPr algn="just" rtl="0"/>
            <a:endParaRPr lang="ar-IQ" sz="3600" dirty="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772400" cy="725470"/>
          </a:xfrm>
        </p:spPr>
        <p:txBody>
          <a:bodyPr>
            <a:normAutofit fontScale="90000"/>
          </a:bodyPr>
          <a:lstStyle/>
          <a:p>
            <a:r>
              <a:rPr lang="en-US" b="1" dirty="0" smtClean="0">
                <a:solidFill>
                  <a:srgbClr val="0070C0"/>
                </a:solidFill>
              </a:rPr>
              <a:t>The Phallic Stage: 3 Years to 6 Years</a:t>
            </a:r>
            <a:endParaRPr lang="ar-IQ" dirty="0">
              <a:solidFill>
                <a:srgbClr val="0070C0"/>
              </a:solidFill>
            </a:endParaRPr>
          </a:p>
        </p:txBody>
      </p:sp>
      <p:sp>
        <p:nvSpPr>
          <p:cNvPr id="3" name="عنصر نائب للمحتوى 2"/>
          <p:cNvSpPr>
            <a:spLocks noGrp="1"/>
          </p:cNvSpPr>
          <p:nvPr>
            <p:ph sz="quarter" idx="1"/>
          </p:nvPr>
        </p:nvSpPr>
        <p:spPr>
          <a:xfrm>
            <a:off x="179512" y="980728"/>
            <a:ext cx="8643998" cy="4805378"/>
          </a:xfrm>
        </p:spPr>
        <p:txBody>
          <a:bodyPr>
            <a:noAutofit/>
          </a:bodyPr>
          <a:lstStyle/>
          <a:p>
            <a:pPr lvl="0" algn="just" rtl="0" fontAlgn="base"/>
            <a:r>
              <a:rPr lang="en-US" sz="3200" dirty="0" smtClean="0"/>
              <a:t>Freud believed that children’s pleasure centers focused on their genitals. </a:t>
            </a:r>
          </a:p>
          <a:p>
            <a:pPr lvl="0" algn="just" rtl="0" fontAlgn="base"/>
            <a:r>
              <a:rPr lang="en-US" sz="3200" dirty="0" smtClean="0"/>
              <a:t>He further theorized that young boys develop unconscious sexual feelings for their mothers, complicating their relationships with both parents. Struggling with a feeling that they are in competition with their fathers for the attention of their mums, Freud felt that boys from 3-6 years also fear that their fathers will punish them for these sexual feelings.</a:t>
            </a:r>
          </a:p>
          <a:p>
            <a:pPr algn="just" rtl="0"/>
            <a:endParaRPr lang="ar-IQ" sz="3200"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28596" y="357166"/>
            <a:ext cx="8229600" cy="4525963"/>
          </a:xfrm>
        </p:spPr>
        <p:txBody>
          <a:bodyPr>
            <a:noAutofit/>
          </a:bodyPr>
          <a:lstStyle/>
          <a:p>
            <a:pPr lvl="0" algn="just" rtl="0" fontAlgn="base"/>
            <a:r>
              <a:rPr lang="en-US" sz="3200" dirty="0" smtClean="0"/>
              <a:t>One of the most important conflicts occurs during the phallic stage when the pleasures of self-stimulation pave the way for what is called the Oedipus complex. </a:t>
            </a:r>
          </a:p>
          <a:p>
            <a:pPr lvl="0" algn="just" rtl="0" fontAlgn="base"/>
            <a:r>
              <a:rPr lang="en-US" sz="3200" dirty="0" smtClean="0"/>
              <a:t>Each young boy symbolically relives the Oedipus drama. He has incestuous cravings for his mother and views his father as a hated rival. Even though the father is considered a rival, the boy also fears his father.</a:t>
            </a:r>
          </a:p>
          <a:p>
            <a:pPr algn="just" rtl="0"/>
            <a:endParaRPr lang="ar-IQ" sz="3200" dirty="0"/>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714356"/>
            <a:ext cx="8229600" cy="5411807"/>
          </a:xfrm>
        </p:spPr>
        <p:txBody>
          <a:bodyPr>
            <a:normAutofit/>
          </a:bodyPr>
          <a:lstStyle/>
          <a:p>
            <a:pPr lvl="0" algn="just" rtl="0" fontAlgn="base"/>
            <a:r>
              <a:rPr lang="en-US" sz="3600" dirty="0" smtClean="0"/>
              <a:t>The Electra complex is the female counterpart. It is based on the view that each girl wants to possess her father and replace her mother. For either sex, resolution of this conflict is considered essential if a young adult is to develop.</a:t>
            </a:r>
          </a:p>
          <a:p>
            <a:pPr algn="just" rtl="0" fontAlgn="base">
              <a:buNone/>
            </a:pPr>
            <a:r>
              <a:rPr lang="en-US" sz="3600" dirty="0" smtClean="0"/>
              <a:t> </a:t>
            </a:r>
          </a:p>
          <a:p>
            <a:pPr algn="just" rtl="0"/>
            <a:endParaRPr lang="ar-IQ" sz="3600" dirty="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401080" cy="725470"/>
          </a:xfrm>
        </p:spPr>
        <p:txBody>
          <a:bodyPr>
            <a:normAutofit fontScale="90000"/>
          </a:bodyPr>
          <a:lstStyle/>
          <a:p>
            <a:r>
              <a:rPr lang="en-US" b="1" dirty="0" smtClean="0">
                <a:solidFill>
                  <a:srgbClr val="0070C0"/>
                </a:solidFill>
              </a:rPr>
              <a:t>Latency Stage: 6 Years to Onset of Puberty</a:t>
            </a:r>
            <a:endParaRPr lang="ar-IQ" dirty="0">
              <a:solidFill>
                <a:srgbClr val="0070C0"/>
              </a:solidFill>
            </a:endParaRPr>
          </a:p>
        </p:txBody>
      </p:sp>
      <p:sp>
        <p:nvSpPr>
          <p:cNvPr id="3" name="عنصر نائب للمحتوى 2"/>
          <p:cNvSpPr>
            <a:spLocks noGrp="1"/>
          </p:cNvSpPr>
          <p:nvPr>
            <p:ph sz="quarter" idx="1"/>
          </p:nvPr>
        </p:nvSpPr>
        <p:spPr>
          <a:xfrm>
            <a:off x="214282" y="1142984"/>
            <a:ext cx="8643998" cy="4876816"/>
          </a:xfrm>
        </p:spPr>
        <p:txBody>
          <a:bodyPr>
            <a:normAutofit/>
          </a:bodyPr>
          <a:lstStyle/>
          <a:p>
            <a:pPr lvl="0" algn="just" rtl="0" fontAlgn="base"/>
            <a:r>
              <a:rPr lang="en-US" sz="3200" dirty="0" smtClean="0"/>
              <a:t>The latency stage occurs from age six to twelve. In this stage, sexual motivations recede in importance. At this stage a child is more preoccupied with developing skills and other activities.</a:t>
            </a:r>
          </a:p>
          <a:p>
            <a:pPr lvl="0" algn="just" rtl="0" fontAlgn="base"/>
            <a:r>
              <a:rPr lang="en-US" sz="3200" dirty="0" smtClean="0"/>
              <a:t>Freud seemed to view this time as the least complicated in childhood, believing that during these years, children focus their energies on their schooling as well as forming friendship bonds with other children of their own gender.</a:t>
            </a:r>
          </a:p>
          <a:p>
            <a:pPr algn="just" rtl="0" fontAlgn="base"/>
            <a:endParaRPr lang="en-US" sz="3200" dirty="0" smtClean="0"/>
          </a:p>
          <a:p>
            <a:pPr algn="just" rtl="0">
              <a:buNone/>
            </a:pPr>
            <a:endParaRPr lang="ar-IQ" sz="3200"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772400" cy="796908"/>
          </a:xfrm>
        </p:spPr>
        <p:txBody>
          <a:bodyPr>
            <a:normAutofit fontScale="90000"/>
          </a:bodyPr>
          <a:lstStyle/>
          <a:p>
            <a:r>
              <a:rPr lang="en-US" b="1" dirty="0" smtClean="0">
                <a:solidFill>
                  <a:srgbClr val="0070C0"/>
                </a:solidFill>
              </a:rPr>
              <a:t>The Genital Stage: From Puberty On</a:t>
            </a:r>
            <a:endParaRPr lang="ar-IQ" dirty="0">
              <a:solidFill>
                <a:srgbClr val="0070C0"/>
              </a:solidFill>
            </a:endParaRPr>
          </a:p>
        </p:txBody>
      </p:sp>
      <p:sp>
        <p:nvSpPr>
          <p:cNvPr id="3" name="عنصر نائب للمحتوى 2"/>
          <p:cNvSpPr>
            <a:spLocks noGrp="1"/>
          </p:cNvSpPr>
          <p:nvPr>
            <p:ph sz="quarter" idx="1"/>
          </p:nvPr>
        </p:nvSpPr>
        <p:spPr>
          <a:xfrm>
            <a:off x="214282" y="1285860"/>
            <a:ext cx="8643998" cy="4733940"/>
          </a:xfrm>
        </p:spPr>
        <p:txBody>
          <a:bodyPr>
            <a:normAutofit/>
          </a:bodyPr>
          <a:lstStyle/>
          <a:p>
            <a:pPr lvl="0" algn="just" rtl="0" fontAlgn="base"/>
            <a:r>
              <a:rPr lang="en-US" sz="3200" dirty="0" smtClean="0"/>
              <a:t>The genital stage is the final stage of development. It occurs after puberty and extends into adulthood.</a:t>
            </a:r>
          </a:p>
          <a:p>
            <a:pPr lvl="0" algn="just" rtl="0" fontAlgn="base"/>
            <a:r>
              <a:rPr lang="en-US" sz="3200" dirty="0" smtClean="0"/>
              <a:t>Freud theorized that the onset of puberty represented the reawakening of sexual urges. At this more mature age, however, adolescents focus not only on their genitals, but also on developing sexual relationships with members of the opposite sex and on seeking sexual satisfaction.</a:t>
            </a:r>
          </a:p>
          <a:p>
            <a:pPr algn="just" rtl="0"/>
            <a:endParaRPr lang="ar-IQ" sz="3200"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571480"/>
            <a:ext cx="8643998" cy="846158"/>
          </a:xfrm>
        </p:spPr>
        <p:txBody>
          <a:bodyPr>
            <a:noAutofit/>
          </a:bodyPr>
          <a:lstStyle/>
          <a:p>
            <a:pPr lvl="0"/>
            <a:r>
              <a:rPr lang="en-US" sz="3200" b="1" i="1" dirty="0" smtClean="0">
                <a:solidFill>
                  <a:srgbClr val="0070C0"/>
                </a:solidFill>
              </a:rPr>
              <a:t>Erik Erikson (1902-1994) Psychosocial Theory</a:t>
            </a:r>
            <a:r>
              <a:rPr lang="en-US" sz="3200" dirty="0" smtClean="0">
                <a:solidFill>
                  <a:srgbClr val="0070C0"/>
                </a:solidFill>
              </a:rPr>
              <a:t/>
            </a:r>
            <a:br>
              <a:rPr lang="en-US" sz="3200" dirty="0" smtClean="0">
                <a:solidFill>
                  <a:srgbClr val="0070C0"/>
                </a:solidFill>
              </a:rPr>
            </a:br>
            <a:endParaRPr lang="ar-IQ" sz="3200" dirty="0">
              <a:solidFill>
                <a:srgbClr val="0070C0"/>
              </a:solidFill>
            </a:endParaRPr>
          </a:p>
        </p:txBody>
      </p:sp>
      <p:sp>
        <p:nvSpPr>
          <p:cNvPr id="3" name="عنصر نائب للمحتوى 2"/>
          <p:cNvSpPr>
            <a:spLocks noGrp="1"/>
          </p:cNvSpPr>
          <p:nvPr>
            <p:ph sz="quarter" idx="1"/>
          </p:nvPr>
        </p:nvSpPr>
        <p:spPr>
          <a:xfrm>
            <a:off x="214282" y="1214422"/>
            <a:ext cx="8643998" cy="4805378"/>
          </a:xfrm>
        </p:spPr>
        <p:txBody>
          <a:bodyPr>
            <a:normAutofit/>
          </a:bodyPr>
          <a:lstStyle/>
          <a:p>
            <a:pPr lvl="0" algn="just" rtl="0"/>
            <a:r>
              <a:rPr lang="en-US" sz="3200" dirty="0" smtClean="0"/>
              <a:t>Erikson accepted many of Freud's theories, including the id, ego, and superego. But Erikson rejected Freud's attempt to describe personality solely on the basis of sexuality .</a:t>
            </a:r>
          </a:p>
          <a:p>
            <a:pPr lvl="0" algn="just" rtl="0"/>
            <a:r>
              <a:rPr lang="en-US" sz="3200" dirty="0" smtClean="0"/>
              <a:t>Erikson maintained that children develop in a predetermined order. Instead of focusing on cognitive development, however, he was interested in how children socialize and how this affects their sense of self. </a:t>
            </a:r>
          </a:p>
          <a:p>
            <a:pPr algn="just"/>
            <a:endParaRPr lang="ar-IQ" sz="3200"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14282" y="214290"/>
            <a:ext cx="8715436" cy="5911873"/>
          </a:xfrm>
        </p:spPr>
        <p:txBody>
          <a:bodyPr>
            <a:noAutofit/>
          </a:bodyPr>
          <a:lstStyle/>
          <a:p>
            <a:pPr lvl="0" algn="just" rtl="0"/>
            <a:r>
              <a:rPr lang="en-US" sz="3200" dirty="0" smtClean="0"/>
              <a:t>According to the theory, successful completion of each stage results in a healthy personality and successful interactions with others. </a:t>
            </a:r>
          </a:p>
          <a:p>
            <a:pPr lvl="0" algn="just" rtl="0"/>
            <a:r>
              <a:rPr lang="en-US" sz="3200" dirty="0" smtClean="0"/>
              <a:t>Failure to successfully complete a stage can result in a reduced ability to complete further stages and therefore a more unhealthy personality and sense of self. These stages, however, can be resolved successfully at a later time.</a:t>
            </a:r>
          </a:p>
          <a:p>
            <a:pPr lvl="0" algn="just" rtl="0"/>
            <a:r>
              <a:rPr lang="en-US" sz="3200" dirty="0" smtClean="0"/>
              <a:t>Erikson's theory was more comprehensive than Freud's, and included information about "normal" personality as well as neurotics. He also broadened the scope of personality to incorporate society and culture, not just sexuality.</a:t>
            </a:r>
          </a:p>
          <a:p>
            <a:pPr algn="just"/>
            <a:endParaRPr lang="ar-IQ" sz="3200"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071546"/>
            <a:ext cx="8229600" cy="1000132"/>
          </a:xfrm>
        </p:spPr>
        <p:txBody>
          <a:bodyPr>
            <a:normAutofit fontScale="90000"/>
          </a:bodyPr>
          <a:lstStyle/>
          <a:p>
            <a:pPr lvl="0" algn="ctr"/>
            <a:r>
              <a:rPr lang="en-US" b="1" i="1" dirty="0" smtClean="0">
                <a:solidFill>
                  <a:srgbClr val="0070C0"/>
                </a:solidFill>
              </a:rPr>
              <a:t>Freud(1856—1939) theory (psychoanalytic theory)</a:t>
            </a:r>
            <a:r>
              <a:rPr lang="en-US" dirty="0" smtClean="0">
                <a:solidFill>
                  <a:srgbClr val="0070C0"/>
                </a:solidFill>
              </a:rPr>
              <a:t/>
            </a:r>
            <a:br>
              <a:rPr lang="en-US"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142844" y="1447800"/>
            <a:ext cx="8786874" cy="4572000"/>
          </a:xfrm>
        </p:spPr>
        <p:txBody>
          <a:bodyPr>
            <a:normAutofit/>
          </a:bodyPr>
          <a:lstStyle/>
          <a:p>
            <a:pPr lvl="0" algn="just" rtl="0" fontAlgn="base"/>
            <a:r>
              <a:rPr lang="en-US" sz="4000" dirty="0" smtClean="0"/>
              <a:t>According to </a:t>
            </a:r>
            <a:r>
              <a:rPr lang="en-US" sz="4000" dirty="0" smtClean="0">
                <a:hlinkClick r:id="rId2"/>
              </a:rPr>
              <a:t>Freud psychoanalytic theory</a:t>
            </a:r>
            <a:r>
              <a:rPr lang="en-US" sz="4000" dirty="0" smtClean="0"/>
              <a:t>, all psychic energy is generated by the </a:t>
            </a:r>
            <a:r>
              <a:rPr lang="en-US" sz="4000" dirty="0" smtClean="0">
                <a:hlinkClick r:id="rId3"/>
              </a:rPr>
              <a:t>libido</a:t>
            </a:r>
            <a:r>
              <a:rPr lang="en-US" sz="4000" dirty="0" smtClean="0"/>
              <a:t>. </a:t>
            </a:r>
            <a:endParaRPr lang="en-US" sz="4000" b="1" dirty="0" smtClean="0"/>
          </a:p>
          <a:p>
            <a:pPr lvl="0" algn="just" rtl="0" fontAlgn="base"/>
            <a:r>
              <a:rPr lang="en-US" sz="4000" dirty="0" smtClean="0"/>
              <a:t>Sigmund Freud believed that each stage of a child’s development beginning at birth is directly related to specific needs and demands, each based on a particular body part and all rooted in a sexual base .</a:t>
            </a:r>
            <a:endParaRPr lang="en-US" sz="4000" b="1" dirty="0"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42918"/>
            <a:ext cx="8472518" cy="1285884"/>
          </a:xfrm>
        </p:spPr>
        <p:txBody>
          <a:bodyPr>
            <a:normAutofit fontScale="90000"/>
          </a:bodyPr>
          <a:lstStyle/>
          <a:p>
            <a:pPr algn="ctr"/>
            <a:r>
              <a:rPr lang="en-US" b="1" dirty="0" smtClean="0">
                <a:solidFill>
                  <a:srgbClr val="0070C0"/>
                </a:solidFill>
              </a:rPr>
              <a:t>Stage 1 - Basic Trust vs. Mistrust                 ( From ages birth to one year )</a:t>
            </a:r>
            <a:r>
              <a:rPr lang="en-US" dirty="0" smtClean="0">
                <a:solidFill>
                  <a:srgbClr val="0070C0"/>
                </a:solidFill>
              </a:rPr>
              <a:t/>
            </a:r>
            <a:br>
              <a:rPr lang="en-US"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214282" y="1447800"/>
            <a:ext cx="8715436" cy="4572000"/>
          </a:xfrm>
        </p:spPr>
        <p:txBody>
          <a:bodyPr>
            <a:normAutofit/>
          </a:bodyPr>
          <a:lstStyle/>
          <a:p>
            <a:pPr lvl="0" algn="just" rtl="0"/>
            <a:r>
              <a:rPr lang="en-US" sz="2800" dirty="0"/>
              <a:t>Children begin to learn the ability to trust others based on the consistency of their caregiver(s). </a:t>
            </a:r>
          </a:p>
          <a:p>
            <a:pPr lvl="0" algn="just" rtl="0"/>
            <a:r>
              <a:rPr lang="en-US" sz="2800" dirty="0"/>
              <a:t>If trust develops successfully, the child gains confidence and security in the world around him and is able to feel secure even when threatened. </a:t>
            </a:r>
          </a:p>
          <a:p>
            <a:pPr lvl="0" algn="just" rtl="0"/>
            <a:r>
              <a:rPr lang="en-US" sz="2800" dirty="0"/>
              <a:t>Unsuccessful completion of this stage can result in an inability to trust, and therefore a sense of fear about the inconsistent world. It may result in anxiety, heightened insecurities, and an over the feeling of mistrust in the world around them</a:t>
            </a:r>
            <a:r>
              <a:rPr lang="en-US" sz="2800" dirty="0" smtClean="0"/>
              <a:t>.</a:t>
            </a:r>
            <a:endParaRPr lang="en-US" sz="2800" dirty="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42918"/>
            <a:ext cx="8229600" cy="1357322"/>
          </a:xfrm>
        </p:spPr>
        <p:txBody>
          <a:bodyPr>
            <a:normAutofit fontScale="90000"/>
          </a:bodyPr>
          <a:lstStyle/>
          <a:p>
            <a:pPr algn="ctr"/>
            <a:r>
              <a:rPr lang="en-US" b="1" dirty="0" smtClean="0">
                <a:solidFill>
                  <a:srgbClr val="0070C0"/>
                </a:solidFill>
              </a:rPr>
              <a:t>Stage2-Autonomy vs. Shame and Doubt (Between the ages of 1 and 3)</a:t>
            </a:r>
            <a:r>
              <a:rPr lang="en-US" dirty="0" smtClean="0">
                <a:solidFill>
                  <a:srgbClr val="0070C0"/>
                </a:solidFill>
              </a:rPr>
              <a:t/>
            </a:r>
            <a:br>
              <a:rPr lang="en-US"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214282" y="1285860"/>
            <a:ext cx="8643998" cy="5286412"/>
          </a:xfrm>
        </p:spPr>
        <p:txBody>
          <a:bodyPr>
            <a:normAutofit/>
          </a:bodyPr>
          <a:lstStyle/>
          <a:p>
            <a:pPr lvl="0" algn="just" rtl="0"/>
            <a:r>
              <a:rPr lang="en-US" dirty="0" smtClean="0"/>
              <a:t>Children begin to assert their independence, by walking away from their mother, picking which toy to play with, and making choices about what they like to wear, to eat, etc. </a:t>
            </a:r>
          </a:p>
          <a:p>
            <a:pPr lvl="0" algn="just" rtl="0"/>
            <a:r>
              <a:rPr lang="en-US" dirty="0" smtClean="0"/>
              <a:t>If children in this stage are encouraged and supported in their increased independence, they become more confident and secure in their own ability to survive in the world. </a:t>
            </a:r>
          </a:p>
          <a:p>
            <a:pPr lvl="0" algn="just" rtl="0"/>
            <a:r>
              <a:rPr lang="en-US" dirty="0" smtClean="0"/>
              <a:t>If children are criticized, overly controlled, or not given the opportunity to assert themselves, they begin to feel inadequate in their ability to survive, and may then become overly dependent upon others, lack self-esteem, and feel a sense of shame or doubt in their own abilities.</a:t>
            </a:r>
            <a:r>
              <a:rPr lang="en-US" b="1" dirty="0" smtClean="0"/>
              <a:t> </a:t>
            </a:r>
            <a:endParaRPr lang="en-US" dirty="0" smtClean="0"/>
          </a:p>
          <a:p>
            <a:pPr algn="just"/>
            <a:endParaRPr lang="ar-IQ" dirty="0"/>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642918"/>
            <a:ext cx="8229600" cy="1214446"/>
          </a:xfrm>
        </p:spPr>
        <p:txBody>
          <a:bodyPr>
            <a:normAutofit fontScale="90000"/>
          </a:bodyPr>
          <a:lstStyle/>
          <a:p>
            <a:pPr algn="ctr"/>
            <a:r>
              <a:rPr lang="en-US" b="1" dirty="0" smtClean="0">
                <a:solidFill>
                  <a:srgbClr val="0070C0"/>
                </a:solidFill>
              </a:rPr>
              <a:t>Stage 3-Initiative vs. Guilt               (Around age 3 and continuing to age 6 )</a:t>
            </a:r>
            <a:r>
              <a:rPr lang="en-US" dirty="0" smtClean="0">
                <a:solidFill>
                  <a:srgbClr val="0070C0"/>
                </a:solidFill>
              </a:rPr>
              <a:t/>
            </a:r>
            <a:br>
              <a:rPr lang="en-US"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285720" y="1214422"/>
            <a:ext cx="8572560" cy="5357850"/>
          </a:xfrm>
        </p:spPr>
        <p:txBody>
          <a:bodyPr>
            <a:normAutofit/>
          </a:bodyPr>
          <a:lstStyle/>
          <a:p>
            <a:pPr lvl="0" algn="just" rtl="0"/>
            <a:r>
              <a:rPr lang="en-US" sz="2800" dirty="0" smtClean="0"/>
              <a:t>Children assert themselves more frequently. They begin to plan activities, make up games, and initiate activities with others. </a:t>
            </a:r>
          </a:p>
          <a:p>
            <a:pPr lvl="0" algn="just" rtl="0"/>
            <a:r>
              <a:rPr lang="en-US" sz="2800" dirty="0" smtClean="0"/>
              <a:t>If given this opportunity, children develop a sense of initiative, and feel secure in their ability to lead others and make decisions.</a:t>
            </a:r>
          </a:p>
          <a:p>
            <a:pPr lvl="0" algn="just" rtl="0"/>
            <a:r>
              <a:rPr lang="en-US" sz="2800" dirty="0" smtClean="0"/>
              <a:t>Conversely, if this tendency is squelched, either through criticism or control, children develop a sense of guilt. They may feel like a nuisance to others and will therefore remain followers, lacking in self-initiative.</a:t>
            </a:r>
          </a:p>
          <a:p>
            <a:pPr algn="just"/>
            <a:endParaRPr lang="ar-IQ" sz="2800"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71480"/>
            <a:ext cx="8229600" cy="1357322"/>
          </a:xfrm>
        </p:spPr>
        <p:txBody>
          <a:bodyPr>
            <a:normAutofit fontScale="90000"/>
          </a:bodyPr>
          <a:lstStyle/>
          <a:p>
            <a:pPr algn="ctr"/>
            <a:r>
              <a:rPr lang="en-US" b="1" dirty="0" smtClean="0">
                <a:solidFill>
                  <a:srgbClr val="0070C0"/>
                </a:solidFill>
              </a:rPr>
              <a:t>Stage 4 - Industry vs. Inferiority           ( From age 6 years to puberty )</a:t>
            </a:r>
            <a:r>
              <a:rPr lang="en-US" dirty="0" smtClean="0">
                <a:solidFill>
                  <a:srgbClr val="0070C0"/>
                </a:solidFill>
              </a:rPr>
              <a:t/>
            </a:r>
            <a:br>
              <a:rPr lang="en-US"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214282" y="1428736"/>
            <a:ext cx="8715436" cy="5214974"/>
          </a:xfrm>
        </p:spPr>
        <p:txBody>
          <a:bodyPr>
            <a:normAutofit/>
          </a:bodyPr>
          <a:lstStyle/>
          <a:p>
            <a:pPr lvl="0" algn="just" rtl="0"/>
            <a:r>
              <a:rPr lang="en-US" dirty="0" smtClean="0"/>
              <a:t>Children begin to develop a sense of pride in their accomplishments. They initiate projects, see them through to completion, and feel good about what they have achieved. During this time, teachers play an increased role in the child’s development. </a:t>
            </a:r>
          </a:p>
          <a:p>
            <a:pPr lvl="0" algn="just" rtl="0"/>
            <a:r>
              <a:rPr lang="en-US" dirty="0" smtClean="0"/>
              <a:t>If children are encouraged and reinforced for their initiative, they begin to feel industrious and feel confident in their ability to achieve goals. </a:t>
            </a:r>
          </a:p>
          <a:p>
            <a:pPr lvl="0" algn="just" rtl="0"/>
            <a:r>
              <a:rPr lang="en-US" dirty="0" smtClean="0"/>
              <a:t>If this initiative is not encouraged, if it is restricted by parents or teacher, then the child begins to feel inferior, doubting his own abilities and therefore may not reach his potential.</a:t>
            </a:r>
            <a:r>
              <a:rPr lang="en-US" b="1" dirty="0" smtClean="0"/>
              <a:t>  </a:t>
            </a:r>
            <a:endParaRPr lang="en-US" dirty="0" smtClean="0"/>
          </a:p>
          <a:p>
            <a:pPr algn="just"/>
            <a:endParaRPr lang="ar-IQ" dirty="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1428760"/>
          </a:xfrm>
        </p:spPr>
        <p:txBody>
          <a:bodyPr>
            <a:normAutofit fontScale="90000"/>
          </a:bodyPr>
          <a:lstStyle/>
          <a:p>
            <a:pPr algn="ctr"/>
            <a:r>
              <a:rPr lang="en-US" b="1" dirty="0" smtClean="0">
                <a:solidFill>
                  <a:srgbClr val="0070C0"/>
                </a:solidFill>
              </a:rPr>
              <a:t>Stage 5 - Identity vs. Role Confusion (During adolescence )</a:t>
            </a:r>
            <a:r>
              <a:rPr lang="en-US" dirty="0" smtClean="0">
                <a:solidFill>
                  <a:srgbClr val="0070C0"/>
                </a:solidFill>
              </a:rPr>
              <a:t/>
            </a:r>
            <a:br>
              <a:rPr lang="en-US"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214282" y="1357298"/>
            <a:ext cx="8643998" cy="5286412"/>
          </a:xfrm>
        </p:spPr>
        <p:txBody>
          <a:bodyPr>
            <a:normAutofit/>
          </a:bodyPr>
          <a:lstStyle/>
          <a:p>
            <a:pPr lvl="0" algn="just" rtl="0"/>
            <a:r>
              <a:rPr lang="en-US" sz="2800" dirty="0" smtClean="0"/>
              <a:t>The transition from childhood to adulthood is most important. Children are becoming more independent, and begin to look at the future in terms of career, relationships, families, housing, etc.</a:t>
            </a:r>
          </a:p>
          <a:p>
            <a:pPr lvl="0" algn="just" rtl="0"/>
            <a:r>
              <a:rPr lang="en-US" sz="2800" dirty="0" smtClean="0"/>
              <a:t>During this period, they explore possibilities and begin to form their own identity based upon the outcome of their explorations.</a:t>
            </a:r>
          </a:p>
          <a:p>
            <a:pPr lvl="0" algn="just" rtl="0"/>
            <a:r>
              <a:rPr lang="en-US" sz="2800" dirty="0" smtClean="0"/>
              <a:t>This sense of who they are can be hindered, which results in a sense of confusion (“I don’t know what I want to be when I grow up”) about themselves and their role in the world.</a:t>
            </a:r>
            <a:r>
              <a:rPr lang="en-US" sz="2800" b="1" dirty="0" smtClean="0"/>
              <a:t> </a:t>
            </a:r>
            <a:endParaRPr lang="en-US" sz="2800" dirty="0" smtClean="0"/>
          </a:p>
          <a:p>
            <a:pPr algn="just"/>
            <a:endParaRPr lang="ar-IQ" sz="2800" dirty="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71480"/>
            <a:ext cx="8229600" cy="1428760"/>
          </a:xfrm>
        </p:spPr>
        <p:txBody>
          <a:bodyPr>
            <a:normAutofit fontScale="90000"/>
          </a:bodyPr>
          <a:lstStyle/>
          <a:p>
            <a:pPr algn="ctr"/>
            <a:r>
              <a:rPr lang="en-US" b="1" dirty="0" smtClean="0">
                <a:solidFill>
                  <a:srgbClr val="0070C0"/>
                </a:solidFill>
              </a:rPr>
              <a:t>Stage 6 - Intimacy vs. Isolation </a:t>
            </a:r>
            <a:br>
              <a:rPr lang="en-US" b="1" dirty="0" smtClean="0">
                <a:solidFill>
                  <a:srgbClr val="0070C0"/>
                </a:solidFill>
              </a:rPr>
            </a:br>
            <a:r>
              <a:rPr lang="en-US" b="1" dirty="0" smtClean="0">
                <a:solidFill>
                  <a:srgbClr val="0070C0"/>
                </a:solidFill>
              </a:rPr>
              <a:t>(Occurring in Young adulthood )</a:t>
            </a:r>
            <a:r>
              <a:rPr lang="en-US" dirty="0" smtClean="0">
                <a:solidFill>
                  <a:srgbClr val="0070C0"/>
                </a:solidFill>
              </a:rPr>
              <a:t/>
            </a:r>
            <a:br>
              <a:rPr lang="en-US"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214282" y="1428736"/>
            <a:ext cx="8715436" cy="5429264"/>
          </a:xfrm>
        </p:spPr>
        <p:txBody>
          <a:bodyPr>
            <a:normAutofit/>
          </a:bodyPr>
          <a:lstStyle/>
          <a:p>
            <a:pPr lvl="0" algn="just" rtl="0"/>
            <a:r>
              <a:rPr lang="en-US" sz="2800" dirty="0" smtClean="0"/>
              <a:t>We begin to share ourselves more intimately with others. We explore relationships leading toward longer term commitments with someone other than a family member. </a:t>
            </a:r>
          </a:p>
          <a:p>
            <a:pPr lvl="0" algn="just" rtl="0"/>
            <a:r>
              <a:rPr lang="en-US" sz="2800" dirty="0" smtClean="0"/>
              <a:t>Successful completion can lead to comfortable relationships and a sense of commitment, safety, and care within a relationship.</a:t>
            </a:r>
          </a:p>
          <a:p>
            <a:pPr lvl="0" algn="just" rtl="0"/>
            <a:r>
              <a:rPr lang="en-US" sz="2800" dirty="0" smtClean="0"/>
              <a:t>Avoiding intimacy, fearing commitment and relationships can lead to isolation, loneliness, and sometimes depression.</a:t>
            </a:r>
            <a:r>
              <a:rPr lang="en-US" sz="2800" b="1" dirty="0" smtClean="0"/>
              <a:t> </a:t>
            </a:r>
            <a:endParaRPr lang="en-US" sz="2800" dirty="0" smtClean="0"/>
          </a:p>
          <a:p>
            <a:pPr algn="just"/>
            <a:endParaRPr lang="ar-IQ" sz="2800" dirty="0"/>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71480"/>
            <a:ext cx="8229600" cy="1428760"/>
          </a:xfrm>
        </p:spPr>
        <p:txBody>
          <a:bodyPr>
            <a:normAutofit fontScale="90000"/>
          </a:bodyPr>
          <a:lstStyle/>
          <a:p>
            <a:pPr algn="ctr"/>
            <a:r>
              <a:rPr lang="en-US" b="1" dirty="0" smtClean="0">
                <a:solidFill>
                  <a:srgbClr val="0070C0"/>
                </a:solidFill>
              </a:rPr>
              <a:t>Stage 7 - Generativity vs. Stagnation (During middle adulthood )</a:t>
            </a:r>
            <a:r>
              <a:rPr lang="en-US" dirty="0" smtClean="0">
                <a:solidFill>
                  <a:srgbClr val="0070C0"/>
                </a:solidFill>
              </a:rPr>
              <a:t/>
            </a:r>
            <a:br>
              <a:rPr lang="en-US"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214282" y="1357298"/>
            <a:ext cx="8643998" cy="5286412"/>
          </a:xfrm>
        </p:spPr>
        <p:txBody>
          <a:bodyPr>
            <a:normAutofit/>
          </a:bodyPr>
          <a:lstStyle/>
          <a:p>
            <a:pPr lvl="0" algn="just" rtl="0"/>
            <a:r>
              <a:rPr lang="en-US" sz="2800" dirty="0" smtClean="0"/>
              <a:t>We establish our careers, settle down within a relationship, begin our own families and develop a sense of being a part of the bigger picture. We give back to society through raising our children, being productive at work, and becoming involved in community activities and organizations. </a:t>
            </a:r>
          </a:p>
          <a:p>
            <a:pPr lvl="0" algn="just" rtl="0"/>
            <a:r>
              <a:rPr lang="en-US" sz="2800" dirty="0" smtClean="0"/>
              <a:t>By failing to achieve these objectives, we become stagnant and feel unproductive.</a:t>
            </a:r>
          </a:p>
          <a:p>
            <a:pPr algn="just"/>
            <a:endParaRPr lang="ar-IQ" sz="2800"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14356"/>
            <a:ext cx="8229600" cy="1714512"/>
          </a:xfrm>
        </p:spPr>
        <p:txBody>
          <a:bodyPr>
            <a:noAutofit/>
          </a:bodyPr>
          <a:lstStyle/>
          <a:p>
            <a:pPr algn="ctr"/>
            <a:r>
              <a:rPr lang="en-US" sz="3200" b="1" dirty="0" smtClean="0">
                <a:solidFill>
                  <a:srgbClr val="0070C0"/>
                </a:solidFill>
              </a:rPr>
              <a:t>Stage 8 - Ego Integrity vs. Despair </a:t>
            </a:r>
            <a:br>
              <a:rPr lang="en-US" sz="3200" b="1" dirty="0" smtClean="0">
                <a:solidFill>
                  <a:srgbClr val="0070C0"/>
                </a:solidFill>
              </a:rPr>
            </a:br>
            <a:r>
              <a:rPr lang="en-US" sz="3200" b="1" dirty="0" smtClean="0">
                <a:solidFill>
                  <a:srgbClr val="0070C0"/>
                </a:solidFill>
              </a:rPr>
              <a:t>(As we grow older and become senior citizens ) </a:t>
            </a:r>
            <a:r>
              <a:rPr lang="en-US" sz="3200" dirty="0" smtClean="0">
                <a:solidFill>
                  <a:srgbClr val="0070C0"/>
                </a:solidFill>
              </a:rPr>
              <a:t/>
            </a:r>
            <a:br>
              <a:rPr lang="en-US" sz="3200" dirty="0" smtClean="0">
                <a:solidFill>
                  <a:srgbClr val="0070C0"/>
                </a:solidFill>
              </a:rPr>
            </a:br>
            <a:endParaRPr lang="ar-IQ" sz="3200" dirty="0">
              <a:solidFill>
                <a:srgbClr val="0070C0"/>
              </a:solidFill>
            </a:endParaRPr>
          </a:p>
        </p:txBody>
      </p:sp>
      <p:sp>
        <p:nvSpPr>
          <p:cNvPr id="3" name="عنصر نائب للمحتوى 2"/>
          <p:cNvSpPr>
            <a:spLocks noGrp="1"/>
          </p:cNvSpPr>
          <p:nvPr>
            <p:ph sz="quarter" idx="1"/>
          </p:nvPr>
        </p:nvSpPr>
        <p:spPr>
          <a:xfrm>
            <a:off x="214282" y="1600200"/>
            <a:ext cx="8643998" cy="4900634"/>
          </a:xfrm>
        </p:spPr>
        <p:txBody>
          <a:bodyPr>
            <a:normAutofit/>
          </a:bodyPr>
          <a:lstStyle/>
          <a:p>
            <a:pPr lvl="0" algn="just" rtl="0"/>
            <a:r>
              <a:rPr lang="en-US" sz="3200" dirty="0" smtClean="0"/>
              <a:t>We tend to slow down our productivity, and explore life as a retired person. It is during this time that we contemplate our accomplishments and are able to develop integrity if we see ourselves as leading a successful life. </a:t>
            </a:r>
          </a:p>
          <a:p>
            <a:pPr lvl="0" algn="just" rtl="0"/>
            <a:r>
              <a:rPr lang="en-US" sz="3200" dirty="0" smtClean="0"/>
              <a:t>If we see our lives as unproductive, feel guilt about our pasts, or feel that we did not accomplish our life goals, we become dissatisfied with life and develop despair, often leading to depression and hopelessness. </a:t>
            </a:r>
          </a:p>
          <a:p>
            <a:pPr algn="just"/>
            <a:endParaRPr lang="ar-IQ" sz="3200" dirty="0"/>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00042"/>
            <a:ext cx="8229600" cy="1428760"/>
          </a:xfrm>
        </p:spPr>
        <p:txBody>
          <a:bodyPr>
            <a:normAutofit fontScale="90000"/>
          </a:bodyPr>
          <a:lstStyle/>
          <a:p>
            <a:pPr algn="ctr"/>
            <a:r>
              <a:rPr lang="en-US" b="1" dirty="0" smtClean="0">
                <a:solidFill>
                  <a:srgbClr val="00B0F0"/>
                </a:solidFill>
              </a:rPr>
              <a:t>Jean Piaget and Cognitive Stages of Development</a:t>
            </a:r>
            <a:r>
              <a:rPr lang="en-US" dirty="0" smtClean="0">
                <a:solidFill>
                  <a:srgbClr val="00B0F0"/>
                </a:solidFill>
              </a:rPr>
              <a:t/>
            </a:r>
            <a:br>
              <a:rPr lang="en-US" dirty="0" smtClean="0">
                <a:solidFill>
                  <a:srgbClr val="00B0F0"/>
                </a:solidFill>
              </a:rPr>
            </a:br>
            <a:endParaRPr lang="ar-IQ" dirty="0">
              <a:solidFill>
                <a:srgbClr val="00B0F0"/>
              </a:solidFill>
            </a:endParaRPr>
          </a:p>
        </p:txBody>
      </p:sp>
      <p:sp>
        <p:nvSpPr>
          <p:cNvPr id="3" name="عنصر نائب للمحتوى 2"/>
          <p:cNvSpPr>
            <a:spLocks noGrp="1"/>
          </p:cNvSpPr>
          <p:nvPr>
            <p:ph sz="quarter" idx="1"/>
          </p:nvPr>
        </p:nvSpPr>
        <p:spPr>
          <a:xfrm>
            <a:off x="142844" y="1500174"/>
            <a:ext cx="8715436" cy="5072098"/>
          </a:xfrm>
        </p:spPr>
        <p:txBody>
          <a:bodyPr>
            <a:normAutofit lnSpcReduction="10000"/>
          </a:bodyPr>
          <a:lstStyle/>
          <a:p>
            <a:pPr marL="0" indent="0" algn="just" rtl="0">
              <a:buNone/>
            </a:pPr>
            <a:r>
              <a:rPr lang="en-US" sz="3600" dirty="0"/>
              <a:t>Jean Piaget (1896-1980) explored how intelligence and cognitive functioning develop in children. </a:t>
            </a:r>
            <a:endParaRPr lang="en-US" sz="3600" dirty="0" smtClean="0"/>
          </a:p>
          <a:p>
            <a:pPr marL="0" indent="0" algn="just" rtl="0">
              <a:buNone/>
            </a:pPr>
            <a:r>
              <a:rPr lang="en-US" sz="3600" dirty="0" smtClean="0"/>
              <a:t>He </a:t>
            </a:r>
            <a:r>
              <a:rPr lang="en-US" sz="3600" dirty="0"/>
              <a:t>believed that human intelligence progresses through a series of stages based on age, with the child at each successive stage demonstrating a higher level of functioning than at previous stages</a:t>
            </a:r>
            <a:r>
              <a:rPr lang="ar-SA" sz="3600" dirty="0"/>
              <a:t>. </a:t>
            </a:r>
            <a:r>
              <a:rPr lang="en-US" sz="3600" dirty="0"/>
              <a:t>Piaget strongly believed that </a:t>
            </a:r>
            <a:r>
              <a:rPr lang="en-US" sz="3600" dirty="0">
                <a:solidFill>
                  <a:srgbClr val="FF0000"/>
                </a:solidFill>
              </a:rPr>
              <a:t>biologic changes </a:t>
            </a:r>
            <a:r>
              <a:rPr lang="en-US" sz="3600" dirty="0"/>
              <a:t>and </a:t>
            </a:r>
            <a:r>
              <a:rPr lang="en-US" sz="3600" dirty="0">
                <a:solidFill>
                  <a:srgbClr val="FF0000"/>
                </a:solidFill>
              </a:rPr>
              <a:t>maturation</a:t>
            </a:r>
            <a:r>
              <a:rPr lang="en-US" sz="3600" dirty="0"/>
              <a:t> were responsible for cognitive </a:t>
            </a:r>
            <a:r>
              <a:rPr lang="en-US" sz="3600" dirty="0" smtClean="0"/>
              <a:t>development .</a:t>
            </a:r>
            <a:endParaRPr lang="ar-IQ" sz="3600" dirty="0"/>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14282" y="571480"/>
            <a:ext cx="8715436" cy="5554683"/>
          </a:xfrm>
        </p:spPr>
        <p:txBody>
          <a:bodyPr>
            <a:normAutofit fontScale="85000" lnSpcReduction="20000"/>
          </a:bodyPr>
          <a:lstStyle/>
          <a:p>
            <a:pPr marL="0" indent="0" algn="ctr" rtl="0">
              <a:buNone/>
            </a:pPr>
            <a:r>
              <a:rPr lang="en-US" sz="5200" dirty="0">
                <a:solidFill>
                  <a:srgbClr val="00B0F0"/>
                </a:solidFill>
              </a:rPr>
              <a:t>Piaget s four stages of cognitive </a:t>
            </a:r>
            <a:r>
              <a:rPr lang="en-US" sz="5200" dirty="0" smtClean="0">
                <a:solidFill>
                  <a:srgbClr val="00B0F0"/>
                </a:solidFill>
              </a:rPr>
              <a:t>development</a:t>
            </a:r>
            <a:endParaRPr lang="en-US" sz="4500" dirty="0">
              <a:solidFill>
                <a:srgbClr val="00B0F0"/>
              </a:solidFill>
            </a:endParaRPr>
          </a:p>
          <a:p>
            <a:pPr algn="just" rtl="0"/>
            <a:r>
              <a:rPr lang="en-US" sz="4000" b="1" dirty="0"/>
              <a:t>Sensorimotor</a:t>
            </a:r>
            <a:r>
              <a:rPr lang="en-US" sz="4000" dirty="0"/>
              <a:t> </a:t>
            </a:r>
            <a:r>
              <a:rPr lang="en-US" sz="4000" b="1" dirty="0"/>
              <a:t>(</a:t>
            </a:r>
            <a:r>
              <a:rPr lang="en-US" sz="4000" b="1" dirty="0" smtClean="0"/>
              <a:t>birth </a:t>
            </a:r>
            <a:r>
              <a:rPr lang="en-US" sz="4000" b="1" dirty="0"/>
              <a:t>to 2 </a:t>
            </a:r>
            <a:r>
              <a:rPr lang="en-US" sz="4000" b="1" dirty="0" smtClean="0"/>
              <a:t>years) </a:t>
            </a:r>
            <a:r>
              <a:rPr lang="en-US" sz="4000" dirty="0" smtClean="0"/>
              <a:t>:- </a:t>
            </a:r>
            <a:r>
              <a:rPr lang="en-US" sz="4000" dirty="0"/>
              <a:t>The child develops a </a:t>
            </a:r>
            <a:r>
              <a:rPr lang="en-US" sz="4000" dirty="0">
                <a:solidFill>
                  <a:srgbClr val="FF0000"/>
                </a:solidFill>
              </a:rPr>
              <a:t>sense of self as separate </a:t>
            </a:r>
            <a:r>
              <a:rPr lang="en-US" sz="4000" dirty="0"/>
              <a:t>from the environment and the concept of object permanence; that is, tangible objects do not cease to exist just because they are out of sight</a:t>
            </a:r>
            <a:r>
              <a:rPr lang="ar-SA" sz="4000" dirty="0"/>
              <a:t>.</a:t>
            </a:r>
            <a:r>
              <a:rPr lang="en-US" sz="4000" dirty="0"/>
              <a:t> He or she begins to </a:t>
            </a:r>
            <a:r>
              <a:rPr lang="en-US" sz="4000" dirty="0">
                <a:solidFill>
                  <a:srgbClr val="FF0000"/>
                </a:solidFill>
              </a:rPr>
              <a:t>form mental images</a:t>
            </a:r>
            <a:r>
              <a:rPr lang="ar-SA" sz="4000" dirty="0"/>
              <a:t>.</a:t>
            </a:r>
            <a:endParaRPr lang="en-US" sz="4000" dirty="0"/>
          </a:p>
          <a:p>
            <a:pPr algn="just" rtl="0"/>
            <a:r>
              <a:rPr lang="en-US" sz="4000" b="1" dirty="0"/>
              <a:t>Preoperational</a:t>
            </a:r>
            <a:r>
              <a:rPr lang="en-US" sz="4000" dirty="0"/>
              <a:t>  </a:t>
            </a:r>
            <a:r>
              <a:rPr lang="en-US" sz="4000" b="1" dirty="0"/>
              <a:t>(2 to 6 years)</a:t>
            </a:r>
            <a:r>
              <a:rPr lang="en-US" sz="4000" dirty="0"/>
              <a:t> :- The child develops the ability to </a:t>
            </a:r>
            <a:r>
              <a:rPr lang="en-US" sz="4000" dirty="0">
                <a:solidFill>
                  <a:srgbClr val="FF0000"/>
                </a:solidFill>
              </a:rPr>
              <a:t>express self with language</a:t>
            </a:r>
            <a:r>
              <a:rPr lang="en-US" sz="4000" dirty="0"/>
              <a:t>, understands the </a:t>
            </a:r>
            <a:r>
              <a:rPr lang="en-US" sz="4000" dirty="0">
                <a:solidFill>
                  <a:srgbClr val="FF0000"/>
                </a:solidFill>
              </a:rPr>
              <a:t>meaning of symbolic gestures</a:t>
            </a:r>
            <a:r>
              <a:rPr lang="en-US" sz="4000" dirty="0"/>
              <a:t>, and begins to </a:t>
            </a:r>
            <a:r>
              <a:rPr lang="en-US" sz="4000" dirty="0">
                <a:solidFill>
                  <a:srgbClr val="FF0000"/>
                </a:solidFill>
              </a:rPr>
              <a:t>classify objects</a:t>
            </a:r>
            <a:r>
              <a:rPr lang="ar-SA" sz="4000" dirty="0"/>
              <a:t>.</a:t>
            </a:r>
            <a:endParaRPr lang="en-US" sz="4000" dirty="0"/>
          </a:p>
          <a:p>
            <a:pPr marL="0" lvl="0" indent="0" algn="l" rtl="0">
              <a:buNone/>
            </a:pPr>
            <a:endParaRPr lang="en-US" sz="3200" dirty="0" smtClean="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28604"/>
            <a:ext cx="8229600" cy="5697559"/>
          </a:xfrm>
        </p:spPr>
        <p:txBody>
          <a:bodyPr>
            <a:normAutofit/>
          </a:bodyPr>
          <a:lstStyle/>
          <a:p>
            <a:pPr lvl="0" algn="just" rtl="0"/>
            <a:r>
              <a:rPr lang="en-US" sz="4400" dirty="0" smtClean="0"/>
              <a:t>According to this theory , there is a delicate of balance that must be met at each stage, and gratification during each stage is important to prevent an individual from becoming fixated in any particular level .</a:t>
            </a:r>
            <a:endParaRPr lang="en-US" sz="4400" b="1" dirty="0" smtClean="0"/>
          </a:p>
          <a:p>
            <a:pPr algn="just" rtl="0">
              <a:buNone/>
            </a:pPr>
            <a:endParaRPr lang="ar-IQ" sz="4400" dirty="0"/>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14282" y="357166"/>
            <a:ext cx="8715436" cy="6143668"/>
          </a:xfrm>
        </p:spPr>
        <p:txBody>
          <a:bodyPr>
            <a:normAutofit/>
          </a:bodyPr>
          <a:lstStyle/>
          <a:p>
            <a:pPr algn="just" rtl="0"/>
            <a:r>
              <a:rPr lang="en-US" sz="3600" b="1" dirty="0"/>
              <a:t>Concrete operations</a:t>
            </a:r>
            <a:r>
              <a:rPr lang="en-US" sz="3600" dirty="0"/>
              <a:t> </a:t>
            </a:r>
            <a:r>
              <a:rPr lang="en-US" sz="3600" b="1" dirty="0"/>
              <a:t>(6 to 12 years)</a:t>
            </a:r>
            <a:r>
              <a:rPr lang="en-US" sz="3600" dirty="0"/>
              <a:t> :- The child begins to apply logic to thinking, understands spatiality and reversibility</a:t>
            </a:r>
            <a:r>
              <a:rPr lang="ar-SA" sz="3600" dirty="0"/>
              <a:t>,</a:t>
            </a:r>
            <a:r>
              <a:rPr lang="en-US" sz="3600" dirty="0"/>
              <a:t> and is increasingly social and able to apply rules; however, thinking is still </a:t>
            </a:r>
            <a:r>
              <a:rPr lang="en-US" sz="3600" dirty="0">
                <a:solidFill>
                  <a:srgbClr val="FF0000"/>
                </a:solidFill>
              </a:rPr>
              <a:t>concrete</a:t>
            </a:r>
            <a:r>
              <a:rPr lang="ar-SA" sz="3600" dirty="0"/>
              <a:t>.</a:t>
            </a:r>
            <a:endParaRPr lang="en-US" sz="3600" dirty="0"/>
          </a:p>
          <a:p>
            <a:pPr algn="just" rtl="0"/>
            <a:r>
              <a:rPr lang="en-US" sz="3600" b="1" dirty="0"/>
              <a:t>Formal operations</a:t>
            </a:r>
            <a:r>
              <a:rPr lang="en-US" sz="3600" dirty="0"/>
              <a:t> </a:t>
            </a:r>
            <a:r>
              <a:rPr lang="en-US" sz="3600" b="1" dirty="0"/>
              <a:t>(12 to 15 years and beyond)</a:t>
            </a:r>
            <a:r>
              <a:rPr lang="en-US" sz="3600" dirty="0"/>
              <a:t> :-  The child learns to think and reason in </a:t>
            </a:r>
            <a:r>
              <a:rPr lang="en-US" sz="3600" dirty="0">
                <a:solidFill>
                  <a:srgbClr val="FF0000"/>
                </a:solidFill>
              </a:rPr>
              <a:t>abstract terms</a:t>
            </a:r>
            <a:r>
              <a:rPr lang="en-US" sz="3600" dirty="0"/>
              <a:t>, further </a:t>
            </a:r>
            <a:r>
              <a:rPr lang="en-US" sz="3600" dirty="0">
                <a:solidFill>
                  <a:srgbClr val="FF0000"/>
                </a:solidFill>
              </a:rPr>
              <a:t>develops logical thinking and reasoning</a:t>
            </a:r>
            <a:r>
              <a:rPr lang="en-US" sz="3600" dirty="0"/>
              <a:t>, and achieves </a:t>
            </a:r>
            <a:r>
              <a:rPr lang="en-US" sz="3600" dirty="0">
                <a:solidFill>
                  <a:srgbClr val="FF0000"/>
                </a:solidFill>
              </a:rPr>
              <a:t>cognitive</a:t>
            </a:r>
            <a:r>
              <a:rPr lang="en-US" sz="3600" dirty="0"/>
              <a:t> </a:t>
            </a:r>
            <a:r>
              <a:rPr lang="en-US" sz="3600" dirty="0">
                <a:solidFill>
                  <a:srgbClr val="FF0000"/>
                </a:solidFill>
              </a:rPr>
              <a:t>maturity</a:t>
            </a:r>
            <a:r>
              <a:rPr lang="en-US" sz="3600" dirty="0"/>
              <a:t>. </a:t>
            </a:r>
          </a:p>
          <a:p>
            <a:pPr marL="0" indent="0" algn="just" rtl="0">
              <a:buNone/>
            </a:pPr>
            <a:endParaRPr lang="ar-IQ" sz="3600" dirty="0"/>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57158" y="285728"/>
            <a:ext cx="8501122" cy="6143668"/>
          </a:xfrm>
        </p:spPr>
        <p:txBody>
          <a:bodyPr>
            <a:normAutofit/>
          </a:bodyPr>
          <a:lstStyle/>
          <a:p>
            <a:pPr marL="0" indent="0" algn="just" rtl="0">
              <a:buNone/>
            </a:pPr>
            <a:endParaRPr lang="en-US" sz="3200" dirty="0" smtClean="0"/>
          </a:p>
          <a:p>
            <a:pPr marL="0" indent="0" algn="just" rtl="0">
              <a:buNone/>
            </a:pPr>
            <a:r>
              <a:rPr lang="en-US" sz="3200" dirty="0" smtClean="0"/>
              <a:t>Piaget's </a:t>
            </a:r>
            <a:r>
              <a:rPr lang="en-US" sz="3200" dirty="0"/>
              <a:t>theory suggests that individuals reach cognitive maturity by middle to late adolescence. Some critics of Piaget believe that cognitive development is less rigid and more individualized than his theory suggests. Piaget's theory is useful when working with children. </a:t>
            </a:r>
          </a:p>
          <a:p>
            <a:pPr marL="0" indent="0" algn="just" rtl="0">
              <a:buNone/>
            </a:pPr>
            <a:endParaRPr lang="en-US" sz="3200" dirty="0" smtClean="0"/>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42918"/>
            <a:ext cx="8229600" cy="1357322"/>
          </a:xfrm>
        </p:spPr>
        <p:txBody>
          <a:bodyPr>
            <a:normAutofit fontScale="90000"/>
          </a:bodyPr>
          <a:lstStyle/>
          <a:p>
            <a:pPr lvl="0" algn="ctr"/>
            <a:r>
              <a:rPr lang="en-US" b="1" i="1" dirty="0" smtClean="0">
                <a:solidFill>
                  <a:srgbClr val="0070C0"/>
                </a:solidFill>
              </a:rPr>
              <a:t>Harry Stack Sullivan (1892 – 1949) interpersonal theory</a:t>
            </a:r>
            <a:r>
              <a:rPr lang="en-US" dirty="0" smtClean="0">
                <a:solidFill>
                  <a:srgbClr val="0070C0"/>
                </a:solidFill>
              </a:rPr>
              <a:t/>
            </a:r>
            <a:br>
              <a:rPr lang="en-US"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214282" y="1447800"/>
            <a:ext cx="8715436" cy="4572000"/>
          </a:xfrm>
        </p:spPr>
        <p:txBody>
          <a:bodyPr>
            <a:normAutofit/>
          </a:bodyPr>
          <a:lstStyle/>
          <a:p>
            <a:pPr lvl="0" algn="just" rtl="0"/>
            <a:r>
              <a:rPr lang="en-US" sz="3200" dirty="0" smtClean="0"/>
              <a:t>He explained the role of interpersonal relationships and social experiences in shaping personality.</a:t>
            </a:r>
          </a:p>
          <a:p>
            <a:pPr lvl="0" algn="just" rtl="0"/>
            <a:r>
              <a:rPr lang="en-US" sz="3200" dirty="0" smtClean="0"/>
              <a:t>He also explained about the importance of current life events to psychopathology.</a:t>
            </a:r>
          </a:p>
          <a:p>
            <a:pPr lvl="0" algn="just" rtl="0"/>
            <a:r>
              <a:rPr lang="en-US" sz="3200" dirty="0" smtClean="0"/>
              <a:t>The theory further states that the purpose of all behavior is to get needs met through interpersonal interactions and decrease or avoid anxiety.</a:t>
            </a:r>
          </a:p>
          <a:p>
            <a:pPr algn="just"/>
            <a:endParaRPr lang="ar-IQ" sz="3200" dirty="0"/>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296974"/>
          </a:xfrm>
        </p:spPr>
        <p:txBody>
          <a:bodyPr>
            <a:normAutofit fontScale="90000"/>
          </a:bodyPr>
          <a:lstStyle/>
          <a:p>
            <a:pPr algn="l" rtl="0"/>
            <a:r>
              <a:rPr lang="en-US" b="1" dirty="0" smtClean="0">
                <a:solidFill>
                  <a:srgbClr val="0070C0"/>
                </a:solidFill>
              </a:rPr>
              <a:t>Stages of development "epochs" </a:t>
            </a:r>
            <a:r>
              <a:rPr lang="en-US" dirty="0" smtClean="0">
                <a:solidFill>
                  <a:srgbClr val="0070C0"/>
                </a:solidFill>
              </a:rPr>
              <a:t/>
            </a:r>
            <a:br>
              <a:rPr lang="en-US" dirty="0" smtClean="0">
                <a:solidFill>
                  <a:srgbClr val="0070C0"/>
                </a:solidFill>
              </a:rPr>
            </a:br>
            <a:endParaRPr lang="ar-IQ" b="1" dirty="0">
              <a:solidFill>
                <a:srgbClr val="0070C0"/>
              </a:solidFill>
            </a:endParaRPr>
          </a:p>
        </p:txBody>
      </p:sp>
      <p:graphicFrame>
        <p:nvGraphicFramePr>
          <p:cNvPr id="4" name="عنصر نائب للمحتوى 3"/>
          <p:cNvGraphicFramePr>
            <a:graphicFrameLocks noGrp="1"/>
          </p:cNvGraphicFramePr>
          <p:nvPr>
            <p:ph sz="quarter" idx="1"/>
          </p:nvPr>
        </p:nvGraphicFramePr>
        <p:xfrm>
          <a:off x="214282" y="1000108"/>
          <a:ext cx="8715375" cy="4690110"/>
        </p:xfrm>
        <a:graphic>
          <a:graphicData uri="http://schemas.openxmlformats.org/drawingml/2006/table">
            <a:tbl>
              <a:tblPr rtl="1" firstRow="1" bandRow="1">
                <a:tableStyleId>{5C22544A-7EE6-4342-B048-85BDC9FD1C3A}</a:tableStyleId>
              </a:tblPr>
              <a:tblGrid>
                <a:gridCol w="3281113"/>
                <a:gridCol w="5029875"/>
                <a:gridCol w="404387"/>
              </a:tblGrid>
              <a:tr h="370840">
                <a:tc>
                  <a:txBody>
                    <a:bodyPr/>
                    <a:lstStyle/>
                    <a:p>
                      <a:pPr algn="l" rtl="0">
                        <a:lnSpc>
                          <a:spcPct val="115000"/>
                        </a:lnSpc>
                        <a:spcAft>
                          <a:spcPts val="1000"/>
                        </a:spcAft>
                      </a:pPr>
                      <a:r>
                        <a:rPr lang="en-US" sz="2000" b="1" dirty="0">
                          <a:latin typeface="Times New Roman"/>
                          <a:ea typeface="Times New Roman"/>
                          <a:cs typeface="Arial"/>
                        </a:rPr>
                        <a:t>                    </a:t>
                      </a:r>
                      <a:r>
                        <a:rPr lang="en-US" sz="3200" b="1" dirty="0">
                          <a:latin typeface="Times New Roman"/>
                          <a:ea typeface="Times New Roman"/>
                          <a:cs typeface="Arial"/>
                        </a:rPr>
                        <a:t>Characteristics</a:t>
                      </a:r>
                      <a:endParaRPr lang="en-US" sz="3200" b="1" dirty="0">
                        <a:latin typeface="Calibri"/>
                        <a:ea typeface="Times New Roman"/>
                        <a:cs typeface="Arial"/>
                      </a:endParaRPr>
                    </a:p>
                  </a:txBody>
                  <a:tcPr marL="9525" marR="9525" marT="9525" marB="9525" anchor="ctr"/>
                </a:tc>
                <a:tc>
                  <a:txBody>
                    <a:bodyPr/>
                    <a:lstStyle/>
                    <a:p>
                      <a:pPr algn="l" rtl="0">
                        <a:lnSpc>
                          <a:spcPct val="115000"/>
                        </a:lnSpc>
                        <a:spcAft>
                          <a:spcPts val="1000"/>
                        </a:spcAft>
                      </a:pPr>
                      <a:r>
                        <a:rPr lang="en-US" sz="3200" dirty="0">
                          <a:latin typeface="Times New Roman"/>
                          <a:ea typeface="Times New Roman"/>
                          <a:cs typeface="Arial"/>
                        </a:rPr>
                        <a:t>        Stages (Epochs)</a:t>
                      </a:r>
                      <a:endParaRPr lang="en-US" sz="3200" dirty="0">
                        <a:latin typeface="Calibri"/>
                        <a:ea typeface="Times New Roman"/>
                        <a:cs typeface="Arial"/>
                      </a:endParaRPr>
                    </a:p>
                  </a:txBody>
                  <a:tcPr marL="9525" marR="9525" marT="9525" marB="9525" anchor="ctr"/>
                </a:tc>
                <a:tc>
                  <a:txBody>
                    <a:bodyPr/>
                    <a:lstStyle/>
                    <a:p>
                      <a:pPr rtl="1"/>
                      <a:r>
                        <a:rPr lang="en-US" sz="3200" dirty="0" smtClean="0"/>
                        <a:t>N</a:t>
                      </a:r>
                      <a:endParaRPr lang="ar-IQ" sz="3200" dirty="0"/>
                    </a:p>
                  </a:txBody>
                  <a:tcPr/>
                </a:tc>
              </a:tr>
              <a:tr h="370840">
                <a:tc>
                  <a:txBody>
                    <a:bodyPr/>
                    <a:lstStyle/>
                    <a:p>
                      <a:pPr algn="ctr" rtl="0">
                        <a:lnSpc>
                          <a:spcPct val="115000"/>
                        </a:lnSpc>
                        <a:spcAft>
                          <a:spcPts val="1000"/>
                        </a:spcAft>
                      </a:pPr>
                      <a:r>
                        <a:rPr lang="en-US" sz="2000" b="1" dirty="0">
                          <a:latin typeface="Times New Roman"/>
                          <a:ea typeface="Times New Roman"/>
                          <a:cs typeface="Arial"/>
                        </a:rPr>
                        <a:t>Gratification of needs</a:t>
                      </a:r>
                      <a:endParaRPr lang="en-US" sz="2000" b="1" dirty="0">
                        <a:latin typeface="Calibri"/>
                        <a:ea typeface="Times New Roman"/>
                        <a:cs typeface="Arial"/>
                      </a:endParaRPr>
                    </a:p>
                  </a:txBody>
                  <a:tcPr marL="9525" marR="9525" marT="9525" marB="9525" anchor="ctr"/>
                </a:tc>
                <a:tc>
                  <a:txBody>
                    <a:bodyPr/>
                    <a:lstStyle/>
                    <a:p>
                      <a:pPr algn="l" rtl="0">
                        <a:lnSpc>
                          <a:spcPct val="115000"/>
                        </a:lnSpc>
                        <a:spcAft>
                          <a:spcPts val="1000"/>
                        </a:spcAft>
                      </a:pPr>
                      <a:r>
                        <a:rPr lang="en-US" sz="3200">
                          <a:latin typeface="Times New Roman"/>
                          <a:ea typeface="Times New Roman"/>
                          <a:cs typeface="Arial"/>
                        </a:rPr>
                        <a:t>Infancy (Birth-18 months)</a:t>
                      </a:r>
                      <a:endParaRPr lang="en-US" sz="3200">
                        <a:latin typeface="Calibri"/>
                        <a:ea typeface="Times New Roman"/>
                        <a:cs typeface="Arial"/>
                      </a:endParaRPr>
                    </a:p>
                  </a:txBody>
                  <a:tcPr marL="9525" marR="9525" marT="9525" marB="9525" anchor="ctr"/>
                </a:tc>
                <a:tc>
                  <a:txBody>
                    <a:bodyPr/>
                    <a:lstStyle/>
                    <a:p>
                      <a:pPr rtl="1"/>
                      <a:r>
                        <a:rPr lang="en-US" sz="3200" dirty="0" smtClean="0"/>
                        <a:t>1</a:t>
                      </a:r>
                      <a:endParaRPr lang="ar-IQ" sz="3200" dirty="0"/>
                    </a:p>
                  </a:txBody>
                  <a:tcPr/>
                </a:tc>
              </a:tr>
              <a:tr h="370840">
                <a:tc>
                  <a:txBody>
                    <a:bodyPr/>
                    <a:lstStyle/>
                    <a:p>
                      <a:pPr algn="ctr" rtl="0">
                        <a:lnSpc>
                          <a:spcPct val="115000"/>
                        </a:lnSpc>
                        <a:spcAft>
                          <a:spcPts val="1000"/>
                        </a:spcAft>
                      </a:pPr>
                      <a:r>
                        <a:rPr lang="en-US" sz="2000" b="1">
                          <a:latin typeface="Times New Roman"/>
                          <a:ea typeface="Times New Roman"/>
                          <a:cs typeface="Arial"/>
                        </a:rPr>
                        <a:t>Delayed gratification</a:t>
                      </a:r>
                      <a:endParaRPr lang="en-US" sz="2000" b="1">
                        <a:latin typeface="Calibri"/>
                        <a:ea typeface="Times New Roman"/>
                        <a:cs typeface="Arial"/>
                      </a:endParaRPr>
                    </a:p>
                  </a:txBody>
                  <a:tcPr marL="9525" marR="9525" marT="9525" marB="9525" anchor="ctr"/>
                </a:tc>
                <a:tc>
                  <a:txBody>
                    <a:bodyPr/>
                    <a:lstStyle/>
                    <a:p>
                      <a:pPr algn="l" rtl="0">
                        <a:lnSpc>
                          <a:spcPct val="115000"/>
                        </a:lnSpc>
                        <a:spcAft>
                          <a:spcPts val="1000"/>
                        </a:spcAft>
                      </a:pPr>
                      <a:r>
                        <a:rPr lang="en-US" sz="3200">
                          <a:latin typeface="Times New Roman"/>
                          <a:ea typeface="Times New Roman"/>
                          <a:cs typeface="Arial"/>
                        </a:rPr>
                        <a:t>Childhood (18 mo-6 yrs)</a:t>
                      </a:r>
                      <a:endParaRPr lang="en-US" sz="3200">
                        <a:latin typeface="Calibri"/>
                        <a:ea typeface="Times New Roman"/>
                        <a:cs typeface="Arial"/>
                      </a:endParaRPr>
                    </a:p>
                  </a:txBody>
                  <a:tcPr marL="9525" marR="9525" marT="9525" marB="9525" anchor="ctr"/>
                </a:tc>
                <a:tc>
                  <a:txBody>
                    <a:bodyPr/>
                    <a:lstStyle/>
                    <a:p>
                      <a:pPr rtl="1"/>
                      <a:r>
                        <a:rPr lang="en-US" sz="3200" dirty="0" smtClean="0"/>
                        <a:t>2</a:t>
                      </a:r>
                      <a:endParaRPr lang="ar-IQ" sz="3200" dirty="0"/>
                    </a:p>
                  </a:txBody>
                  <a:tcPr/>
                </a:tc>
              </a:tr>
              <a:tr h="370840">
                <a:tc>
                  <a:txBody>
                    <a:bodyPr/>
                    <a:lstStyle/>
                    <a:p>
                      <a:pPr algn="ctr" rtl="0">
                        <a:lnSpc>
                          <a:spcPct val="115000"/>
                        </a:lnSpc>
                        <a:spcAft>
                          <a:spcPts val="1000"/>
                        </a:spcAft>
                      </a:pPr>
                      <a:r>
                        <a:rPr lang="en-US" sz="2000" b="1">
                          <a:latin typeface="Times New Roman"/>
                          <a:ea typeface="Times New Roman"/>
                          <a:cs typeface="Arial"/>
                        </a:rPr>
                        <a:t>Formation of peer group</a:t>
                      </a:r>
                      <a:endParaRPr lang="en-US" sz="2000" b="1">
                        <a:latin typeface="Calibri"/>
                        <a:ea typeface="Times New Roman"/>
                        <a:cs typeface="Arial"/>
                      </a:endParaRPr>
                    </a:p>
                  </a:txBody>
                  <a:tcPr marL="9525" marR="9525" marT="9525" marB="9525" anchor="ctr"/>
                </a:tc>
                <a:tc>
                  <a:txBody>
                    <a:bodyPr/>
                    <a:lstStyle/>
                    <a:p>
                      <a:pPr algn="l" rtl="0">
                        <a:lnSpc>
                          <a:spcPct val="115000"/>
                        </a:lnSpc>
                        <a:spcAft>
                          <a:spcPts val="1000"/>
                        </a:spcAft>
                      </a:pPr>
                      <a:r>
                        <a:rPr lang="en-US" sz="3200" dirty="0">
                          <a:latin typeface="Times New Roman"/>
                          <a:ea typeface="Times New Roman"/>
                          <a:cs typeface="Arial"/>
                        </a:rPr>
                        <a:t>Juvenile era(6-9 </a:t>
                      </a:r>
                      <a:r>
                        <a:rPr lang="en-US" sz="3200" dirty="0" err="1">
                          <a:latin typeface="Times New Roman"/>
                          <a:ea typeface="Times New Roman"/>
                          <a:cs typeface="Arial"/>
                        </a:rPr>
                        <a:t>yrs</a:t>
                      </a:r>
                      <a:r>
                        <a:rPr lang="en-US" sz="3200" dirty="0">
                          <a:latin typeface="Times New Roman"/>
                          <a:ea typeface="Times New Roman"/>
                          <a:cs typeface="Arial"/>
                        </a:rPr>
                        <a:t>)</a:t>
                      </a:r>
                      <a:endParaRPr lang="en-US" sz="3200" dirty="0">
                        <a:latin typeface="Calibri"/>
                        <a:ea typeface="Times New Roman"/>
                        <a:cs typeface="Arial"/>
                      </a:endParaRPr>
                    </a:p>
                  </a:txBody>
                  <a:tcPr marL="9525" marR="9525" marT="9525" marB="9525" anchor="ctr"/>
                </a:tc>
                <a:tc>
                  <a:txBody>
                    <a:bodyPr/>
                    <a:lstStyle/>
                    <a:p>
                      <a:pPr rtl="1"/>
                      <a:r>
                        <a:rPr lang="en-US" sz="3200" dirty="0" smtClean="0"/>
                        <a:t>3</a:t>
                      </a:r>
                      <a:endParaRPr lang="ar-IQ" sz="3200" dirty="0"/>
                    </a:p>
                  </a:txBody>
                  <a:tcPr/>
                </a:tc>
              </a:tr>
              <a:tr h="370840">
                <a:tc>
                  <a:txBody>
                    <a:bodyPr/>
                    <a:lstStyle/>
                    <a:p>
                      <a:pPr algn="ctr" rtl="0">
                        <a:lnSpc>
                          <a:spcPct val="115000"/>
                        </a:lnSpc>
                        <a:spcAft>
                          <a:spcPts val="1000"/>
                        </a:spcAft>
                      </a:pPr>
                      <a:r>
                        <a:rPr lang="en-US" sz="2000" b="1" dirty="0">
                          <a:latin typeface="Times New Roman"/>
                          <a:ea typeface="Times New Roman"/>
                          <a:cs typeface="Arial"/>
                        </a:rPr>
                        <a:t>Developing relationships </a:t>
                      </a:r>
                      <a:r>
                        <a:rPr lang="en-US" sz="2000" b="1" dirty="0" smtClean="0">
                          <a:latin typeface="Times New Roman"/>
                          <a:ea typeface="Times New Roman"/>
                          <a:cs typeface="Arial"/>
                        </a:rPr>
                        <a:t>within</a:t>
                      </a:r>
                      <a:r>
                        <a:rPr lang="en-US" sz="2000" b="1" baseline="0" dirty="0" smtClean="0">
                          <a:latin typeface="Times New Roman"/>
                          <a:ea typeface="Times New Roman"/>
                          <a:cs typeface="Arial"/>
                        </a:rPr>
                        <a:t> </a:t>
                      </a:r>
                      <a:r>
                        <a:rPr lang="en-US" sz="2000" b="1" dirty="0" smtClean="0">
                          <a:latin typeface="Times New Roman"/>
                          <a:ea typeface="Times New Roman"/>
                          <a:cs typeface="Arial"/>
                        </a:rPr>
                        <a:t>same </a:t>
                      </a:r>
                      <a:r>
                        <a:rPr lang="en-US" sz="2000" b="1" dirty="0">
                          <a:latin typeface="Times New Roman"/>
                          <a:ea typeface="Times New Roman"/>
                          <a:cs typeface="Arial"/>
                        </a:rPr>
                        <a:t>gender</a:t>
                      </a:r>
                      <a:endParaRPr lang="en-US" sz="2000" b="1" dirty="0">
                        <a:latin typeface="Calibri"/>
                        <a:ea typeface="Times New Roman"/>
                        <a:cs typeface="Arial"/>
                      </a:endParaRPr>
                    </a:p>
                  </a:txBody>
                  <a:tcPr marL="9525" marR="9525" marT="9525" marB="9525" anchor="ctr"/>
                </a:tc>
                <a:tc>
                  <a:txBody>
                    <a:bodyPr/>
                    <a:lstStyle/>
                    <a:p>
                      <a:pPr algn="l" rtl="0">
                        <a:lnSpc>
                          <a:spcPct val="115000"/>
                        </a:lnSpc>
                        <a:spcAft>
                          <a:spcPts val="1000"/>
                        </a:spcAft>
                      </a:pPr>
                      <a:r>
                        <a:rPr lang="en-US" sz="3200" dirty="0">
                          <a:latin typeface="Times New Roman"/>
                          <a:ea typeface="Times New Roman"/>
                          <a:cs typeface="Arial"/>
                        </a:rPr>
                        <a:t>Preadolescence (9-12 yrs)</a:t>
                      </a:r>
                      <a:endParaRPr lang="en-US" sz="3200" dirty="0">
                        <a:latin typeface="Calibri"/>
                        <a:ea typeface="Times New Roman"/>
                        <a:cs typeface="Arial"/>
                      </a:endParaRPr>
                    </a:p>
                  </a:txBody>
                  <a:tcPr marL="9525" marR="9525" marT="9525" marB="9525" anchor="ctr"/>
                </a:tc>
                <a:tc>
                  <a:txBody>
                    <a:bodyPr/>
                    <a:lstStyle/>
                    <a:p>
                      <a:pPr rtl="1"/>
                      <a:r>
                        <a:rPr lang="en-US" sz="3200" dirty="0" smtClean="0"/>
                        <a:t>4</a:t>
                      </a:r>
                      <a:endParaRPr lang="ar-IQ" sz="3200" dirty="0"/>
                    </a:p>
                  </a:txBody>
                  <a:tcPr/>
                </a:tc>
              </a:tr>
              <a:tr h="370840">
                <a:tc>
                  <a:txBody>
                    <a:bodyPr/>
                    <a:lstStyle/>
                    <a:p>
                      <a:pPr algn="ctr" rtl="0">
                        <a:lnSpc>
                          <a:spcPct val="115000"/>
                        </a:lnSpc>
                        <a:spcAft>
                          <a:spcPts val="1000"/>
                        </a:spcAft>
                      </a:pPr>
                      <a:r>
                        <a:rPr lang="en-US" sz="2000" b="1">
                          <a:latin typeface="Times New Roman"/>
                          <a:ea typeface="Times New Roman"/>
                          <a:cs typeface="Arial"/>
                        </a:rPr>
                        <a:t>Identity</a:t>
                      </a:r>
                      <a:endParaRPr lang="en-US" sz="2000" b="1">
                        <a:latin typeface="Calibri"/>
                        <a:ea typeface="Times New Roman"/>
                        <a:cs typeface="Arial"/>
                      </a:endParaRPr>
                    </a:p>
                  </a:txBody>
                  <a:tcPr marL="9525" marR="9525" marT="9525" marB="9525" anchor="ctr"/>
                </a:tc>
                <a:tc>
                  <a:txBody>
                    <a:bodyPr/>
                    <a:lstStyle/>
                    <a:p>
                      <a:pPr algn="l" rtl="0">
                        <a:lnSpc>
                          <a:spcPct val="115000"/>
                        </a:lnSpc>
                        <a:spcAft>
                          <a:spcPts val="1000"/>
                        </a:spcAft>
                      </a:pPr>
                      <a:r>
                        <a:rPr lang="en-US" sz="3200">
                          <a:latin typeface="Times New Roman"/>
                          <a:ea typeface="Times New Roman"/>
                          <a:cs typeface="Arial"/>
                        </a:rPr>
                        <a:t>Early Adolescence (12-14 yrs)</a:t>
                      </a:r>
                      <a:endParaRPr lang="en-US" sz="3200">
                        <a:latin typeface="Calibri"/>
                        <a:ea typeface="Times New Roman"/>
                        <a:cs typeface="Arial"/>
                      </a:endParaRPr>
                    </a:p>
                  </a:txBody>
                  <a:tcPr marL="9525" marR="9525" marT="9525" marB="9525" anchor="ctr"/>
                </a:tc>
                <a:tc>
                  <a:txBody>
                    <a:bodyPr/>
                    <a:lstStyle/>
                    <a:p>
                      <a:pPr rtl="1"/>
                      <a:r>
                        <a:rPr lang="en-US" sz="3200" dirty="0" smtClean="0"/>
                        <a:t>5</a:t>
                      </a:r>
                      <a:endParaRPr lang="ar-IQ" sz="3200" dirty="0"/>
                    </a:p>
                  </a:txBody>
                  <a:tcPr/>
                </a:tc>
              </a:tr>
              <a:tr h="370840">
                <a:tc>
                  <a:txBody>
                    <a:bodyPr/>
                    <a:lstStyle/>
                    <a:p>
                      <a:pPr algn="ctr" rtl="0">
                        <a:lnSpc>
                          <a:spcPct val="115000"/>
                        </a:lnSpc>
                        <a:spcAft>
                          <a:spcPts val="1000"/>
                        </a:spcAft>
                      </a:pPr>
                      <a:r>
                        <a:rPr lang="en-US" sz="2000" b="1" dirty="0">
                          <a:latin typeface="Times New Roman"/>
                          <a:ea typeface="Times New Roman"/>
                          <a:cs typeface="Arial"/>
                        </a:rPr>
                        <a:t>Forming lasting, intimate relationships</a:t>
                      </a:r>
                      <a:endParaRPr lang="en-US" sz="2000" b="1" dirty="0">
                        <a:latin typeface="Calibri"/>
                        <a:ea typeface="Times New Roman"/>
                        <a:cs typeface="Arial"/>
                      </a:endParaRPr>
                    </a:p>
                  </a:txBody>
                  <a:tcPr marL="9525" marR="9525" marT="9525" marB="9525" anchor="ctr"/>
                </a:tc>
                <a:tc>
                  <a:txBody>
                    <a:bodyPr/>
                    <a:lstStyle/>
                    <a:p>
                      <a:pPr algn="l" rtl="0">
                        <a:lnSpc>
                          <a:spcPct val="115000"/>
                        </a:lnSpc>
                        <a:spcAft>
                          <a:spcPts val="1000"/>
                        </a:spcAft>
                      </a:pPr>
                      <a:r>
                        <a:rPr lang="en-US" sz="3200" dirty="0">
                          <a:latin typeface="Times New Roman"/>
                          <a:ea typeface="Times New Roman"/>
                          <a:cs typeface="Arial"/>
                        </a:rPr>
                        <a:t>Late Adolescence (14-21 yrs)</a:t>
                      </a:r>
                      <a:endParaRPr lang="en-US" sz="3200" dirty="0">
                        <a:latin typeface="Calibri"/>
                        <a:ea typeface="Times New Roman"/>
                        <a:cs typeface="Arial"/>
                      </a:endParaRPr>
                    </a:p>
                  </a:txBody>
                  <a:tcPr marL="9525" marR="9525" marT="9525" marB="9525" anchor="ctr"/>
                </a:tc>
                <a:tc>
                  <a:txBody>
                    <a:bodyPr/>
                    <a:lstStyle/>
                    <a:p>
                      <a:pPr rtl="1"/>
                      <a:r>
                        <a:rPr lang="en-US" sz="3200" dirty="0" smtClean="0"/>
                        <a:t>6</a:t>
                      </a:r>
                      <a:endParaRPr lang="ar-IQ" sz="3200"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692696"/>
            <a:ext cx="7772400" cy="778098"/>
          </a:xfrm>
        </p:spPr>
        <p:txBody>
          <a:bodyPr>
            <a:noAutofit/>
          </a:bodyPr>
          <a:lstStyle/>
          <a:p>
            <a:pPr lvl="1" algn="ctr" rtl="0">
              <a:spcBef>
                <a:spcPct val="0"/>
              </a:spcBef>
            </a:pPr>
            <a:r>
              <a:rPr lang="en-US" sz="3600" dirty="0" err="1">
                <a:solidFill>
                  <a:srgbClr val="002060"/>
                </a:solidFill>
              </a:rPr>
              <a:t>Peplau</a:t>
            </a:r>
            <a:r>
              <a:rPr lang="en-US" sz="3600" dirty="0">
                <a:solidFill>
                  <a:srgbClr val="002060"/>
                </a:solidFill>
              </a:rPr>
              <a:t> Theory (interpersonal theory)</a:t>
            </a:r>
            <a:r>
              <a:rPr lang="en-US" sz="2800" dirty="0">
                <a:solidFill>
                  <a:srgbClr val="002060"/>
                </a:solidFill>
              </a:rPr>
              <a:t/>
            </a:r>
            <a:br>
              <a:rPr lang="en-US" sz="2800" dirty="0">
                <a:solidFill>
                  <a:srgbClr val="002060"/>
                </a:solidFill>
              </a:rPr>
            </a:br>
            <a:endParaRPr lang="en-US" sz="3600" dirty="0">
              <a:solidFill>
                <a:srgbClr val="002060"/>
              </a:solidFill>
            </a:endParaRPr>
          </a:p>
        </p:txBody>
      </p:sp>
      <p:sp>
        <p:nvSpPr>
          <p:cNvPr id="3" name="عنصر نائب للمحتوى 2"/>
          <p:cNvSpPr>
            <a:spLocks noGrp="1"/>
          </p:cNvSpPr>
          <p:nvPr>
            <p:ph sz="quarter" idx="1"/>
          </p:nvPr>
        </p:nvSpPr>
        <p:spPr>
          <a:xfrm>
            <a:off x="179512" y="1052736"/>
            <a:ext cx="8856984" cy="5328592"/>
          </a:xfrm>
        </p:spPr>
        <p:txBody>
          <a:bodyPr>
            <a:noAutofit/>
          </a:bodyPr>
          <a:lstStyle/>
          <a:p>
            <a:pPr algn="just" rtl="0"/>
            <a:r>
              <a:rPr lang="en-US" sz="2800" dirty="0"/>
              <a:t>Hildegard </a:t>
            </a:r>
            <a:r>
              <a:rPr lang="en-US" sz="2800" dirty="0" err="1"/>
              <a:t>Peplau’s</a:t>
            </a:r>
            <a:r>
              <a:rPr lang="en-US" sz="2800" dirty="0"/>
              <a:t> </a:t>
            </a:r>
            <a:r>
              <a:rPr lang="en-US" sz="2800" dirty="0" smtClean="0"/>
              <a:t>emphasized </a:t>
            </a:r>
            <a:r>
              <a:rPr lang="en-US" sz="2800" dirty="0"/>
              <a:t>the nurse-client relationship as the foundation of nursing practice. </a:t>
            </a:r>
            <a:endParaRPr lang="en-US" sz="2800" dirty="0" smtClean="0"/>
          </a:p>
          <a:p>
            <a:pPr algn="just" rtl="0"/>
            <a:r>
              <a:rPr lang="en-US" sz="2800" dirty="0"/>
              <a:t>The </a:t>
            </a:r>
            <a:r>
              <a:rPr lang="en-US" sz="2800" dirty="0" smtClean="0"/>
              <a:t>four </a:t>
            </a:r>
            <a:r>
              <a:rPr lang="en-US" sz="2800" dirty="0"/>
              <a:t>sequential phases in the interpersonal relationship: </a:t>
            </a:r>
            <a:endParaRPr lang="en-US" sz="2800" dirty="0" smtClean="0"/>
          </a:p>
          <a:p>
            <a:pPr marL="514350" indent="-514350" algn="just" rtl="0">
              <a:buFont typeface="+mj-lt"/>
              <a:buAutoNum type="arabicPeriod"/>
            </a:pPr>
            <a:r>
              <a:rPr lang="en-US" sz="2800" b="1" dirty="0" smtClean="0"/>
              <a:t>Orientation: </a:t>
            </a:r>
            <a:r>
              <a:rPr lang="en-US" sz="2800" dirty="0"/>
              <a:t>involves engaging the client in treatment, providing </a:t>
            </a:r>
            <a:r>
              <a:rPr lang="en-US" sz="2800" dirty="0" smtClean="0"/>
              <a:t>explanations, information</a:t>
            </a:r>
            <a:r>
              <a:rPr lang="en-US" sz="2800" dirty="0"/>
              <a:t>, and answering questions.</a:t>
            </a:r>
            <a:endParaRPr lang="en-US" sz="2800" dirty="0" smtClean="0"/>
          </a:p>
          <a:p>
            <a:pPr marL="514350" indent="-514350" algn="just" rtl="0">
              <a:buFont typeface="+mj-lt"/>
              <a:buAutoNum type="arabicPeriod"/>
            </a:pPr>
            <a:r>
              <a:rPr lang="en-US" sz="2800" b="1" dirty="0" smtClean="0"/>
              <a:t>Identification: </a:t>
            </a:r>
            <a:r>
              <a:rPr lang="en-US" sz="2800" dirty="0" smtClean="0"/>
              <a:t>begins </a:t>
            </a:r>
            <a:r>
              <a:rPr lang="en-US" sz="2800" dirty="0"/>
              <a:t>when the client works interdependently with the nurse, expresses feelings, and begins to feel stronger.</a:t>
            </a:r>
            <a:r>
              <a:rPr lang="en-US" sz="2800" dirty="0" smtClean="0"/>
              <a:t> </a:t>
            </a:r>
            <a:r>
              <a:rPr lang="en-US" sz="2800" dirty="0"/>
              <a:t> </a:t>
            </a:r>
            <a:endParaRPr lang="en-US" sz="2800" dirty="0" smtClean="0"/>
          </a:p>
          <a:p>
            <a:pPr marL="514350" indent="-514350" algn="just" rtl="0">
              <a:buFont typeface="+mj-lt"/>
              <a:buAutoNum type="arabicPeriod"/>
            </a:pPr>
            <a:r>
              <a:rPr lang="en-US" sz="2800" b="1" dirty="0" smtClean="0"/>
              <a:t>Exploitation: </a:t>
            </a:r>
            <a:r>
              <a:rPr lang="en-US" sz="2800" dirty="0"/>
              <a:t>the client makes full use of the services offered</a:t>
            </a:r>
            <a:endParaRPr lang="en-US" sz="2800" dirty="0" smtClean="0"/>
          </a:p>
          <a:p>
            <a:pPr marL="514350" indent="-514350" algn="just" rtl="0">
              <a:buFont typeface="+mj-lt"/>
              <a:buAutoNum type="arabicPeriod"/>
            </a:pPr>
            <a:r>
              <a:rPr lang="en-US" sz="2800" dirty="0"/>
              <a:t> </a:t>
            </a:r>
            <a:r>
              <a:rPr lang="en-US" sz="2800" b="1" dirty="0" smtClean="0"/>
              <a:t>Resolution: </a:t>
            </a:r>
            <a:r>
              <a:rPr lang="en-US" sz="2800" dirty="0"/>
              <a:t>the client no longer needs professional services and gives up dependent behavior. The relationship ends</a:t>
            </a:r>
            <a:r>
              <a:rPr lang="en-US" sz="2800" dirty="0" smtClean="0"/>
              <a:t>.  </a:t>
            </a:r>
            <a:endParaRPr lang="en-US" sz="2800" dirty="0"/>
          </a:p>
          <a:p>
            <a:pPr algn="just" rtl="0"/>
            <a:endParaRPr lang="en-US" sz="2800" dirty="0"/>
          </a:p>
        </p:txBody>
      </p:sp>
    </p:spTree>
    <p:extLst>
      <p:ext uri="{BB962C8B-B14F-4D97-AF65-F5344CB8AC3E}">
        <p14:creationId xmlns:p14="http://schemas.microsoft.com/office/powerpoint/2010/main" val="1330233654"/>
      </p:ext>
    </p:extLst>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b="1" dirty="0" smtClean="0">
                <a:solidFill>
                  <a:srgbClr val="002060"/>
                </a:solidFill>
              </a:rPr>
              <a:t>Roles of </a:t>
            </a:r>
            <a:r>
              <a:rPr lang="en-US" b="1" dirty="0">
                <a:solidFill>
                  <a:srgbClr val="002060"/>
                </a:solidFill>
              </a:rPr>
              <a:t>the Nurse in the Therapeutic relationship</a:t>
            </a:r>
          </a:p>
        </p:txBody>
      </p:sp>
      <p:sp>
        <p:nvSpPr>
          <p:cNvPr id="3" name="عنصر نائب للمحتوى 2"/>
          <p:cNvSpPr>
            <a:spLocks noGrp="1"/>
          </p:cNvSpPr>
          <p:nvPr>
            <p:ph sz="quarter" idx="1"/>
          </p:nvPr>
        </p:nvSpPr>
        <p:spPr/>
        <p:txBody>
          <a:bodyPr>
            <a:normAutofit/>
          </a:bodyPr>
          <a:lstStyle/>
          <a:p>
            <a:pPr algn="l" rtl="0">
              <a:buFont typeface="Wingdings" panose="05000000000000000000" pitchFamily="2" charset="2"/>
              <a:buChar char="Ø"/>
            </a:pPr>
            <a:r>
              <a:rPr lang="en-US" sz="3200" b="1" dirty="0"/>
              <a:t>Stranger</a:t>
            </a:r>
            <a:endParaRPr lang="en-US" sz="3200" dirty="0"/>
          </a:p>
          <a:p>
            <a:pPr algn="l" rtl="0">
              <a:buFont typeface="Wingdings" panose="05000000000000000000" pitchFamily="2" charset="2"/>
              <a:buChar char="Ø"/>
            </a:pPr>
            <a:r>
              <a:rPr lang="en-US" sz="3200" b="1" dirty="0"/>
              <a:t>Resource person</a:t>
            </a:r>
            <a:endParaRPr lang="en-US" sz="3200" dirty="0"/>
          </a:p>
          <a:p>
            <a:pPr algn="l" rtl="0">
              <a:buFont typeface="Wingdings" panose="05000000000000000000" pitchFamily="2" charset="2"/>
              <a:buChar char="Ø"/>
            </a:pPr>
            <a:r>
              <a:rPr lang="en-US" sz="3200" b="1" dirty="0"/>
              <a:t>Teacher</a:t>
            </a:r>
            <a:endParaRPr lang="en-US" sz="3200" dirty="0"/>
          </a:p>
          <a:p>
            <a:pPr algn="l" rtl="0">
              <a:buFont typeface="Wingdings" panose="05000000000000000000" pitchFamily="2" charset="2"/>
              <a:buChar char="Ø"/>
            </a:pPr>
            <a:r>
              <a:rPr lang="en-US" sz="3200" b="1" dirty="0"/>
              <a:t>Leader</a:t>
            </a:r>
            <a:endParaRPr lang="en-US" sz="3200" dirty="0"/>
          </a:p>
          <a:p>
            <a:pPr algn="l" rtl="0">
              <a:buFont typeface="Wingdings" panose="05000000000000000000" pitchFamily="2" charset="2"/>
              <a:buChar char="Ø"/>
            </a:pPr>
            <a:r>
              <a:rPr lang="en-US" sz="3200" b="1" dirty="0"/>
              <a:t>Surrogate</a:t>
            </a:r>
            <a:endParaRPr lang="en-US" sz="3200" dirty="0"/>
          </a:p>
          <a:p>
            <a:pPr algn="l" rtl="0">
              <a:buFont typeface="Wingdings" panose="05000000000000000000" pitchFamily="2" charset="2"/>
              <a:buChar char="Ø"/>
            </a:pPr>
            <a:r>
              <a:rPr lang="en-US" sz="3200" b="1" dirty="0"/>
              <a:t>Counselor</a:t>
            </a:r>
            <a:endParaRPr lang="en-US" sz="3200" dirty="0"/>
          </a:p>
          <a:p>
            <a:pPr algn="l" rtl="0">
              <a:buFont typeface="Wingdings" panose="05000000000000000000" pitchFamily="2" charset="2"/>
              <a:buChar char="Ø"/>
            </a:pPr>
            <a:r>
              <a:rPr lang="en-US" sz="3200" b="1" dirty="0"/>
              <a:t>Technical Expert</a:t>
            </a:r>
            <a:endParaRPr lang="en-US" sz="3200" dirty="0"/>
          </a:p>
          <a:p>
            <a:pPr algn="l" rtl="0">
              <a:buFont typeface="Wingdings" panose="05000000000000000000" pitchFamily="2" charset="2"/>
              <a:buChar char="Ø"/>
            </a:pPr>
            <a:endParaRPr lang="en-US" sz="3200" dirty="0"/>
          </a:p>
        </p:txBody>
      </p:sp>
    </p:spTree>
    <p:extLst>
      <p:ext uri="{BB962C8B-B14F-4D97-AF65-F5344CB8AC3E}">
        <p14:creationId xmlns:p14="http://schemas.microsoft.com/office/powerpoint/2010/main" val="2917339569"/>
      </p:ext>
    </p:extLst>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14282" y="285728"/>
            <a:ext cx="8786874" cy="6215106"/>
          </a:xfrm>
        </p:spPr>
        <p:txBody>
          <a:bodyPr>
            <a:normAutofit/>
          </a:bodyPr>
          <a:lstStyle/>
          <a:p>
            <a:pPr marL="0" lvl="0" indent="0" algn="ctr" rtl="0">
              <a:buNone/>
            </a:pPr>
            <a:r>
              <a:rPr lang="en-US" sz="4000" b="1" dirty="0" smtClean="0">
                <a:solidFill>
                  <a:srgbClr val="00B0F0"/>
                </a:solidFill>
              </a:rPr>
              <a:t>Abraham Maslow: Hierarchy of Needs</a:t>
            </a:r>
            <a:endParaRPr lang="en-US" sz="4000" dirty="0" smtClean="0">
              <a:solidFill>
                <a:srgbClr val="00B0F0"/>
              </a:solidFill>
            </a:endParaRPr>
          </a:p>
          <a:p>
            <a:pPr marL="0" indent="0" algn="just" rtl="0">
              <a:buNone/>
            </a:pPr>
            <a:endParaRPr lang="en-US" dirty="0" smtClean="0"/>
          </a:p>
          <a:p>
            <a:pPr marL="0" indent="0" algn="just" rtl="0">
              <a:buNone/>
            </a:pPr>
            <a:r>
              <a:rPr lang="en-US" sz="3600" dirty="0" smtClean="0"/>
              <a:t>Abraham </a:t>
            </a:r>
            <a:r>
              <a:rPr lang="en-US" sz="3600" dirty="0"/>
              <a:t>Maslow (1921-1970) was an American psychologist who studied the needs or motivations of the individual. He differed from previous theorists in that he </a:t>
            </a:r>
            <a:r>
              <a:rPr lang="en-US" sz="3600" dirty="0">
                <a:solidFill>
                  <a:srgbClr val="FF0000"/>
                </a:solidFill>
              </a:rPr>
              <a:t>focused on the total person</a:t>
            </a:r>
            <a:r>
              <a:rPr lang="en-US" sz="3600" dirty="0"/>
              <a:t>, not just on one facet of the person, and emphasized health instead of simply illness and problems. Maslow (1954) formulated the hierarchy of needs, in which he used a pyramid to arrange and illustrate the basic drives or needs that motivate people</a:t>
            </a:r>
            <a:r>
              <a:rPr lang="en-US" dirty="0"/>
              <a:t>. </a:t>
            </a:r>
          </a:p>
          <a:p>
            <a:pPr marL="0" lvl="0" indent="0" algn="just" rtl="0">
              <a:buNone/>
            </a:pPr>
            <a:endParaRPr lang="en-US" dirty="0" smtClean="0"/>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51520" y="260648"/>
            <a:ext cx="8640960" cy="5759152"/>
          </a:xfrm>
        </p:spPr>
        <p:txBody>
          <a:bodyPr>
            <a:noAutofit/>
          </a:bodyPr>
          <a:lstStyle/>
          <a:p>
            <a:pPr lvl="0" algn="just" rtl="0"/>
            <a:r>
              <a:rPr lang="en-US" sz="2800" b="1" dirty="0"/>
              <a:t>The most basic needs</a:t>
            </a:r>
            <a:r>
              <a:rPr lang="en-US" sz="2800" dirty="0"/>
              <a:t>—the physiologic needs of food, water, sleep, shelter, sexual expression, and freedom from pain—must be met first. </a:t>
            </a:r>
          </a:p>
          <a:p>
            <a:pPr lvl="0" algn="just" rtl="0"/>
            <a:r>
              <a:rPr lang="en-US" sz="2800" b="1" dirty="0"/>
              <a:t>The second level involves safety and security needs</a:t>
            </a:r>
            <a:r>
              <a:rPr lang="en-US" sz="2800" dirty="0"/>
              <a:t>, which include protection, security, and freedom from harm or threatened deprivation. </a:t>
            </a:r>
          </a:p>
          <a:p>
            <a:pPr lvl="0" algn="just" rtl="0"/>
            <a:r>
              <a:rPr lang="en-US" sz="2800" b="1" dirty="0"/>
              <a:t>The third level is love and belonging needs</a:t>
            </a:r>
            <a:r>
              <a:rPr lang="en-US" sz="2800" dirty="0"/>
              <a:t>, which include enduring intimacy, friendship, and acceptance. </a:t>
            </a:r>
          </a:p>
          <a:p>
            <a:pPr lvl="0" algn="just" rtl="0"/>
            <a:r>
              <a:rPr lang="en-US" sz="2800" b="1" dirty="0"/>
              <a:t>The fourth level involves esteem needs</a:t>
            </a:r>
            <a:r>
              <a:rPr lang="en-US" sz="2800" dirty="0"/>
              <a:t>, which include the need for self-respect and esteem from others. </a:t>
            </a:r>
          </a:p>
          <a:p>
            <a:pPr lvl="0" algn="just" rtl="0"/>
            <a:r>
              <a:rPr lang="en-US" sz="2800" b="1" dirty="0"/>
              <a:t>The highest level is </a:t>
            </a:r>
            <a:r>
              <a:rPr lang="en-US" sz="2800" b="1" dirty="0" smtClean="0"/>
              <a:t>self-actualization</a:t>
            </a:r>
            <a:r>
              <a:rPr lang="en-US" sz="2800" dirty="0"/>
              <a:t>, the need for beauty, truth, and justice. </a:t>
            </a:r>
          </a:p>
          <a:p>
            <a:pPr algn="just"/>
            <a:endParaRPr lang="ar-IQ" sz="2800" dirty="0"/>
          </a:p>
        </p:txBody>
      </p:sp>
    </p:spTree>
    <p:extLst>
      <p:ext uri="{BB962C8B-B14F-4D97-AF65-F5344CB8AC3E}">
        <p14:creationId xmlns:p14="http://schemas.microsoft.com/office/powerpoint/2010/main" val="3839045627"/>
      </p:ext>
    </p:extLst>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5FSunflowKitties25255Fthankyou-vi.jpg"/>
          <p:cNvPicPr>
            <a:picLocks noGrp="1" noChangeAspect="1"/>
          </p:cNvPicPr>
          <p:nvPr>
            <p:ph sz="quarter" idx="1"/>
          </p:nvPr>
        </p:nvPicPr>
        <p:blipFill>
          <a:blip r:embed="rId2"/>
          <a:stretch>
            <a:fillRect/>
          </a:stretch>
        </p:blipFill>
        <p:spPr>
          <a:xfrm>
            <a:off x="1" y="0"/>
            <a:ext cx="9144000" cy="6858000"/>
          </a:xfrm>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772400" cy="725470"/>
          </a:xfrm>
        </p:spPr>
        <p:txBody>
          <a:bodyPr>
            <a:noAutofit/>
          </a:bodyPr>
          <a:lstStyle/>
          <a:p>
            <a:pPr algn="ctr"/>
            <a:r>
              <a:rPr lang="en-US" b="1" i="1" dirty="0" smtClean="0">
                <a:solidFill>
                  <a:srgbClr val="0070C0"/>
                </a:solidFill>
              </a:rPr>
              <a:t>Personality Components</a:t>
            </a:r>
            <a:endParaRPr lang="ar-IQ" b="1" dirty="0">
              <a:solidFill>
                <a:srgbClr val="0070C0"/>
              </a:solidFill>
            </a:endParaRPr>
          </a:p>
        </p:txBody>
      </p:sp>
      <p:sp>
        <p:nvSpPr>
          <p:cNvPr id="3" name="عنصر نائب للمحتوى 2"/>
          <p:cNvSpPr>
            <a:spLocks noGrp="1"/>
          </p:cNvSpPr>
          <p:nvPr>
            <p:ph sz="quarter" idx="1"/>
          </p:nvPr>
        </p:nvSpPr>
        <p:spPr>
          <a:xfrm>
            <a:off x="285720" y="1214422"/>
            <a:ext cx="8572560" cy="4805378"/>
          </a:xfrm>
        </p:spPr>
        <p:txBody>
          <a:bodyPr>
            <a:normAutofit/>
          </a:bodyPr>
          <a:lstStyle/>
          <a:p>
            <a:pPr lvl="0" algn="just" rtl="0"/>
            <a:r>
              <a:rPr lang="en-US" sz="4000" b="1" dirty="0" smtClean="0">
                <a:solidFill>
                  <a:srgbClr val="FF0000"/>
                </a:solidFill>
              </a:rPr>
              <a:t>The id </a:t>
            </a:r>
            <a:r>
              <a:rPr lang="en-US" sz="4000" dirty="0" smtClean="0"/>
              <a:t>Is the part of one’s nature that reflects basic or innate desires </a:t>
            </a:r>
            <a:r>
              <a:rPr lang="en-US" sz="4000" b="1" dirty="0" smtClean="0"/>
              <a:t> </a:t>
            </a:r>
            <a:r>
              <a:rPr lang="en-US" sz="4000" dirty="0" smtClean="0"/>
              <a:t>such as pleasure-seeking behavior, aggression,</a:t>
            </a:r>
            <a:r>
              <a:rPr lang="en-US" sz="4000" b="1" dirty="0" smtClean="0"/>
              <a:t> </a:t>
            </a:r>
            <a:r>
              <a:rPr lang="en-US" sz="4000" dirty="0" smtClean="0"/>
              <a:t>and sexual impulses. The id seeks instant gratification;</a:t>
            </a:r>
            <a:r>
              <a:rPr lang="en-US" sz="4000" b="1" dirty="0" smtClean="0"/>
              <a:t> </a:t>
            </a:r>
            <a:r>
              <a:rPr lang="en-US" sz="4000" dirty="0" smtClean="0"/>
              <a:t>causes impulsive, unthinking behavior; and has</a:t>
            </a:r>
            <a:r>
              <a:rPr lang="en-US" sz="4000" b="1" dirty="0" smtClean="0"/>
              <a:t> </a:t>
            </a:r>
            <a:r>
              <a:rPr lang="en-US" sz="4000" dirty="0" smtClean="0"/>
              <a:t>no regard for rules or social convention. </a:t>
            </a:r>
            <a:endParaRPr lang="en-US" sz="4000" b="1" dirty="0" smtClean="0"/>
          </a:p>
          <a:p>
            <a:pPr algn="just" rtl="0"/>
            <a:endParaRPr lang="ar-IQ" sz="4000"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285728"/>
            <a:ext cx="8229600" cy="5840435"/>
          </a:xfrm>
        </p:spPr>
        <p:txBody>
          <a:bodyPr>
            <a:noAutofit/>
          </a:bodyPr>
          <a:lstStyle/>
          <a:p>
            <a:pPr lvl="0" algn="just" rtl="0"/>
            <a:r>
              <a:rPr lang="en-US" sz="4000" b="1" dirty="0" smtClean="0">
                <a:solidFill>
                  <a:srgbClr val="FF0000"/>
                </a:solidFill>
              </a:rPr>
              <a:t>The superego </a:t>
            </a:r>
            <a:r>
              <a:rPr lang="en-US" sz="4000" dirty="0" smtClean="0"/>
              <a:t>Is the part of a person’s nature that reflects moral and ethical concepts, values, and parental and social  id expectations; therefore, it is in direct opposition to the id .</a:t>
            </a:r>
          </a:p>
          <a:p>
            <a:pPr lvl="0" algn="just" rtl="0"/>
            <a:r>
              <a:rPr lang="en-US" sz="4000" b="1" dirty="0" smtClean="0">
                <a:solidFill>
                  <a:srgbClr val="FF0000"/>
                </a:solidFill>
              </a:rPr>
              <a:t>The ego  </a:t>
            </a:r>
            <a:r>
              <a:rPr lang="en-US" sz="4000" dirty="0" smtClean="0"/>
              <a:t>Is the balancing or mediating force between the id and the Superego. The ego represents mature and adaptive behavior that allows a person to function successfully in the world.</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071546"/>
            <a:ext cx="8229600" cy="928694"/>
          </a:xfrm>
        </p:spPr>
        <p:txBody>
          <a:bodyPr>
            <a:noAutofit/>
          </a:bodyPr>
          <a:lstStyle/>
          <a:p>
            <a:pPr lvl="0" algn="ctr"/>
            <a:r>
              <a:rPr lang="en-US" b="1" dirty="0" smtClean="0">
                <a:solidFill>
                  <a:srgbClr val="0070C0"/>
                </a:solidFill>
              </a:rPr>
              <a:t>Human personality functions at three levels of  awareness :  </a:t>
            </a:r>
            <a:br>
              <a:rPr lang="en-US" b="1" dirty="0" smtClean="0">
                <a:solidFill>
                  <a:srgbClr val="0070C0"/>
                </a:solidFill>
              </a:rPr>
            </a:br>
            <a:endParaRPr lang="ar-IQ" b="1" dirty="0">
              <a:solidFill>
                <a:srgbClr val="0070C0"/>
              </a:solidFill>
            </a:endParaRPr>
          </a:p>
        </p:txBody>
      </p:sp>
      <p:sp>
        <p:nvSpPr>
          <p:cNvPr id="3" name="عنصر نائب للمحتوى 2"/>
          <p:cNvSpPr>
            <a:spLocks noGrp="1"/>
          </p:cNvSpPr>
          <p:nvPr>
            <p:ph sz="quarter" idx="1"/>
          </p:nvPr>
        </p:nvSpPr>
        <p:spPr>
          <a:xfrm>
            <a:off x="214282" y="1643050"/>
            <a:ext cx="8715436" cy="4786346"/>
          </a:xfrm>
        </p:spPr>
        <p:txBody>
          <a:bodyPr>
            <a:noAutofit/>
          </a:bodyPr>
          <a:lstStyle/>
          <a:p>
            <a:pPr lvl="0" algn="just" rtl="0"/>
            <a:r>
              <a:rPr lang="en-US" sz="2800" b="1" dirty="0" smtClean="0">
                <a:solidFill>
                  <a:srgbClr val="FF0000"/>
                </a:solidFill>
              </a:rPr>
              <a:t>Conscious</a:t>
            </a:r>
            <a:r>
              <a:rPr lang="en-US" sz="2800" dirty="0" smtClean="0"/>
              <a:t> refers to the perceptions, thoughts, and emotions that exist in the person’s awareness such as being aware of happy feelings or thinking about a loved one.</a:t>
            </a:r>
          </a:p>
          <a:p>
            <a:pPr lvl="0" algn="just" rtl="0">
              <a:buNone/>
            </a:pPr>
            <a:endParaRPr lang="en-US" sz="2800" b="1" dirty="0" smtClean="0"/>
          </a:p>
          <a:p>
            <a:pPr lvl="0" algn="just" rtl="0"/>
            <a:r>
              <a:rPr lang="en-US" sz="2800" b="1" dirty="0" smtClean="0">
                <a:solidFill>
                  <a:srgbClr val="FF0000"/>
                </a:solidFill>
              </a:rPr>
              <a:t>Subconscious</a:t>
            </a:r>
            <a:r>
              <a:rPr lang="en-US" sz="2800" dirty="0" smtClean="0"/>
              <a:t> thoughts and feelings is free association in which the therapist tries to uncover the client’s true thoughts and feelings by saying a word and asking the client to respond quickly with the first thing that comes to mind. Freud believed that such quick responses would be likely to uncover subconscious or repressed thoughts or feelings.</a:t>
            </a:r>
            <a:endParaRPr lang="en-US" sz="2800" b="1" dirty="0" smtClean="0"/>
          </a:p>
          <a:p>
            <a:pPr algn="just" rtl="0"/>
            <a:endParaRPr lang="ar-IQ" sz="2800"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214282" y="357166"/>
            <a:ext cx="8715436" cy="6286544"/>
          </a:xfrm>
        </p:spPr>
        <p:txBody>
          <a:bodyPr>
            <a:normAutofit/>
          </a:bodyPr>
          <a:lstStyle/>
          <a:p>
            <a:pPr lvl="0" algn="just" rtl="0"/>
            <a:r>
              <a:rPr lang="en-US" sz="3600" b="1" dirty="0" smtClean="0">
                <a:solidFill>
                  <a:srgbClr val="FF0000"/>
                </a:solidFill>
              </a:rPr>
              <a:t>The unconscious</a:t>
            </a:r>
            <a:r>
              <a:rPr lang="en-US" sz="3600" dirty="0" smtClean="0">
                <a:solidFill>
                  <a:srgbClr val="FF0000"/>
                </a:solidFill>
              </a:rPr>
              <a:t> </a:t>
            </a:r>
            <a:r>
              <a:rPr lang="en-US" sz="3600" dirty="0" smtClean="0"/>
              <a:t>is the realm of thoughts and feelings that motivate a person, even though he or she is totally unaware of them. This realm includes most defense mechanisms and some instinctual drives or motivations.</a:t>
            </a:r>
          </a:p>
          <a:p>
            <a:pPr lvl="0" algn="just" rtl="0">
              <a:buNone/>
            </a:pPr>
            <a:endParaRPr lang="en-US" sz="3600" dirty="0" smtClean="0"/>
          </a:p>
          <a:p>
            <a:pPr lvl="0" algn="just" rtl="0">
              <a:buNone/>
            </a:pPr>
            <a:r>
              <a:rPr lang="en-US" sz="3600" dirty="0" smtClean="0"/>
              <a:t> According to Freud’s theories, the person represses into the unconscious the memory of traumatic events that are too painful to remember. </a:t>
            </a:r>
            <a:endParaRPr lang="en-US" sz="3600" b="1" dirty="0" smtClean="0"/>
          </a:p>
          <a:p>
            <a:pPr algn="just" rtl="0">
              <a:buNone/>
            </a:pPr>
            <a:endParaRPr lang="ar-IQ" sz="3600" dirty="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642918"/>
            <a:ext cx="7772400" cy="1143008"/>
          </a:xfrm>
        </p:spPr>
        <p:txBody>
          <a:bodyPr>
            <a:noAutofit/>
          </a:bodyPr>
          <a:lstStyle/>
          <a:p>
            <a:pPr lvl="0"/>
            <a:r>
              <a:rPr lang="en-US" sz="4400" b="1" i="1" dirty="0" smtClean="0">
                <a:solidFill>
                  <a:srgbClr val="0070C0"/>
                </a:solidFill>
              </a:rPr>
              <a:t>Ego Defense Mechanisms </a:t>
            </a:r>
            <a:r>
              <a:rPr lang="en-US" sz="4400" b="1" dirty="0" smtClean="0">
                <a:solidFill>
                  <a:srgbClr val="0070C0"/>
                </a:solidFill>
              </a:rPr>
              <a:t/>
            </a:r>
            <a:br>
              <a:rPr lang="en-US" sz="4400" b="1" dirty="0" smtClean="0">
                <a:solidFill>
                  <a:srgbClr val="0070C0"/>
                </a:solidFill>
              </a:rPr>
            </a:br>
            <a:endParaRPr lang="ar-IQ" sz="4400" dirty="0">
              <a:solidFill>
                <a:srgbClr val="0070C0"/>
              </a:solidFill>
            </a:endParaRPr>
          </a:p>
        </p:txBody>
      </p:sp>
      <p:sp>
        <p:nvSpPr>
          <p:cNvPr id="3" name="عنصر نائب للمحتوى 2"/>
          <p:cNvSpPr>
            <a:spLocks noGrp="1"/>
          </p:cNvSpPr>
          <p:nvPr>
            <p:ph sz="quarter" idx="1"/>
          </p:nvPr>
        </p:nvSpPr>
        <p:spPr>
          <a:xfrm>
            <a:off x="214282" y="1447800"/>
            <a:ext cx="8643998" cy="4572000"/>
          </a:xfrm>
        </p:spPr>
        <p:txBody>
          <a:bodyPr>
            <a:normAutofit/>
          </a:bodyPr>
          <a:lstStyle/>
          <a:p>
            <a:pPr algn="just" rtl="0"/>
            <a:r>
              <a:rPr lang="en-US" sz="4000" dirty="0" smtClean="0"/>
              <a:t>Freud believed the self or ego used ego defense Mechanisms, which are methods of attempting to protect the self and cope with basic drives or emotionally painful thoughts, feelings, or events.</a:t>
            </a:r>
            <a:endParaRPr lang="ar-IQ" sz="4000"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71480"/>
            <a:ext cx="8229600" cy="846158"/>
          </a:xfrm>
        </p:spPr>
        <p:txBody>
          <a:bodyPr>
            <a:normAutofit fontScale="90000"/>
          </a:bodyPr>
          <a:lstStyle/>
          <a:p>
            <a:pPr lvl="0"/>
            <a:r>
              <a:rPr lang="en-US" b="1" i="1" dirty="0" smtClean="0">
                <a:solidFill>
                  <a:srgbClr val="0070C0"/>
                </a:solidFill>
              </a:rPr>
              <a:t>The Psychosexual Stages of Development</a:t>
            </a:r>
            <a:r>
              <a:rPr lang="en-US" b="1" dirty="0" smtClean="0">
                <a:solidFill>
                  <a:srgbClr val="0070C0"/>
                </a:solidFill>
              </a:rPr>
              <a:t/>
            </a:r>
            <a:br>
              <a:rPr lang="en-US" b="1" dirty="0" smtClean="0">
                <a:solidFill>
                  <a:srgbClr val="0070C0"/>
                </a:solidFill>
              </a:rPr>
            </a:br>
            <a:endParaRPr lang="ar-IQ" dirty="0">
              <a:solidFill>
                <a:srgbClr val="0070C0"/>
              </a:solidFill>
            </a:endParaRPr>
          </a:p>
        </p:txBody>
      </p:sp>
      <p:sp>
        <p:nvSpPr>
          <p:cNvPr id="3" name="عنصر نائب للمحتوى 2"/>
          <p:cNvSpPr>
            <a:spLocks noGrp="1"/>
          </p:cNvSpPr>
          <p:nvPr>
            <p:ph sz="quarter" idx="1"/>
          </p:nvPr>
        </p:nvSpPr>
        <p:spPr>
          <a:xfrm>
            <a:off x="285720" y="1447800"/>
            <a:ext cx="8643998" cy="4572000"/>
          </a:xfrm>
        </p:spPr>
        <p:txBody>
          <a:bodyPr>
            <a:normAutofit/>
          </a:bodyPr>
          <a:lstStyle/>
          <a:p>
            <a:pPr marL="514350" lvl="0" indent="-514350" algn="just" rtl="0">
              <a:buFont typeface="+mj-lt"/>
              <a:buAutoNum type="arabicPeriod"/>
            </a:pPr>
            <a:r>
              <a:rPr lang="en-US" sz="3600" dirty="0" smtClean="0"/>
              <a:t>The Oral Stage:   Birth to 18 Months</a:t>
            </a:r>
          </a:p>
          <a:p>
            <a:pPr marL="514350" indent="-514350" algn="just" rtl="0">
              <a:buFont typeface="+mj-lt"/>
              <a:buAutoNum type="arabicPeriod"/>
            </a:pPr>
            <a:r>
              <a:rPr lang="en-US" sz="3600" dirty="0" smtClean="0"/>
              <a:t>The Anal Stage:   18 Months to Three Years</a:t>
            </a:r>
          </a:p>
          <a:p>
            <a:pPr marL="514350" indent="-514350" algn="just" rtl="0">
              <a:buFont typeface="+mj-lt"/>
              <a:buAutoNum type="arabicPeriod"/>
            </a:pPr>
            <a:r>
              <a:rPr lang="en-US" sz="3600" dirty="0" smtClean="0"/>
              <a:t>The Phallic Stage:   3 Years to 6 Years</a:t>
            </a:r>
          </a:p>
          <a:p>
            <a:pPr marL="514350" indent="-514350" algn="just" rtl="0">
              <a:buFont typeface="+mj-lt"/>
              <a:buAutoNum type="arabicPeriod"/>
            </a:pPr>
            <a:r>
              <a:rPr lang="en-US" sz="3600" dirty="0" smtClean="0"/>
              <a:t>Latency Stage:   6 Years to Onset of Puberty</a:t>
            </a:r>
          </a:p>
          <a:p>
            <a:pPr marL="514350" indent="-514350" algn="just" rtl="0">
              <a:buFont typeface="+mj-lt"/>
              <a:buAutoNum type="arabicPeriod"/>
            </a:pPr>
            <a:r>
              <a:rPr lang="en-US" sz="3600" dirty="0" smtClean="0"/>
              <a:t>The Genital Stage:   From Puberty On</a:t>
            </a:r>
            <a:endParaRPr lang="ar-IQ" sz="3600" dirty="0"/>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1169</TotalTime>
  <Words>2576</Words>
  <Application>Microsoft Office PowerPoint</Application>
  <PresentationFormat>عرض على الشاشة (3:4)‏</PresentationFormat>
  <Paragraphs>143</Paragraphs>
  <Slides>38</Slides>
  <Notes>0</Notes>
  <HiddenSlides>0</HiddenSlides>
  <MMClips>0</MMClips>
  <ScaleCrop>false</ScaleCrop>
  <HeadingPairs>
    <vt:vector size="4" baseType="variant">
      <vt:variant>
        <vt:lpstr>نسق</vt:lpstr>
      </vt:variant>
      <vt:variant>
        <vt:i4>1</vt:i4>
      </vt:variant>
      <vt:variant>
        <vt:lpstr>عناوين الشرائح</vt:lpstr>
      </vt:variant>
      <vt:variant>
        <vt:i4>38</vt:i4>
      </vt:variant>
    </vt:vector>
  </HeadingPairs>
  <TitlesOfParts>
    <vt:vector size="39" baseType="lpstr">
      <vt:lpstr>موازنة</vt:lpstr>
      <vt:lpstr>Theories in Mental Health and Illness </vt:lpstr>
      <vt:lpstr>Freud(1856—1939) theory (psychoanalytic theory) </vt:lpstr>
      <vt:lpstr>عرض تقديمي في PowerPoint</vt:lpstr>
      <vt:lpstr>Personality Components</vt:lpstr>
      <vt:lpstr>عرض تقديمي في PowerPoint</vt:lpstr>
      <vt:lpstr>Human personality functions at three levels of  awareness :   </vt:lpstr>
      <vt:lpstr>عرض تقديمي في PowerPoint</vt:lpstr>
      <vt:lpstr>Ego Defense Mechanisms  </vt:lpstr>
      <vt:lpstr>The Psychosexual Stages of Development </vt:lpstr>
      <vt:lpstr>The Oral Stage:   Birth to 18 Months </vt:lpstr>
      <vt:lpstr>The Anal Stage: 18 Months to Three Years</vt:lpstr>
      <vt:lpstr>عرض تقديمي في PowerPoint</vt:lpstr>
      <vt:lpstr>The Phallic Stage: 3 Years to 6 Years</vt:lpstr>
      <vt:lpstr>عرض تقديمي في PowerPoint</vt:lpstr>
      <vt:lpstr>عرض تقديمي في PowerPoint</vt:lpstr>
      <vt:lpstr>Latency Stage: 6 Years to Onset of Puberty</vt:lpstr>
      <vt:lpstr>The Genital Stage: From Puberty On</vt:lpstr>
      <vt:lpstr>Erik Erikson (1902-1994) Psychosocial Theory </vt:lpstr>
      <vt:lpstr>عرض تقديمي في PowerPoint</vt:lpstr>
      <vt:lpstr>Stage 1 - Basic Trust vs. Mistrust                 ( From ages birth to one year ) </vt:lpstr>
      <vt:lpstr>Stage2-Autonomy vs. Shame and Doubt (Between the ages of 1 and 3) </vt:lpstr>
      <vt:lpstr>Stage 3-Initiative vs. Guilt               (Around age 3 and continuing to age 6 ) </vt:lpstr>
      <vt:lpstr>Stage 4 - Industry vs. Inferiority           ( From age 6 years to puberty ) </vt:lpstr>
      <vt:lpstr>Stage 5 - Identity vs. Role Confusion (During adolescence ) </vt:lpstr>
      <vt:lpstr>Stage 6 - Intimacy vs. Isolation  (Occurring in Young adulthood ) </vt:lpstr>
      <vt:lpstr>Stage 7 - Generativity vs. Stagnation (During middle adulthood ) </vt:lpstr>
      <vt:lpstr>Stage 8 - Ego Integrity vs. Despair  (As we grow older and become senior citizens )  </vt:lpstr>
      <vt:lpstr>Jean Piaget and Cognitive Stages of Development </vt:lpstr>
      <vt:lpstr>عرض تقديمي في PowerPoint</vt:lpstr>
      <vt:lpstr>عرض تقديمي في PowerPoint</vt:lpstr>
      <vt:lpstr>عرض تقديمي في PowerPoint</vt:lpstr>
      <vt:lpstr>Harry Stack Sullivan (1892 – 1949) interpersonal theory </vt:lpstr>
      <vt:lpstr>Stages of development "epochs"  </vt:lpstr>
      <vt:lpstr>Peplau Theory (interpersonal theory) </vt:lpstr>
      <vt:lpstr>Roles of the Nurse in the Therapeutic relationship</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in Mental Health and Illness </dc:title>
  <dc:creator>محمد</dc:creator>
  <cp:lastModifiedBy>Maher</cp:lastModifiedBy>
  <cp:revision>52</cp:revision>
  <dcterms:created xsi:type="dcterms:W3CDTF">2017-03-08T02:59:41Z</dcterms:created>
  <dcterms:modified xsi:type="dcterms:W3CDTF">2024-02-11T18:54:44Z</dcterms:modified>
</cp:coreProperties>
</file>