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89" r:id="rId7"/>
    <p:sldId id="293" r:id="rId8"/>
    <p:sldId id="291" r:id="rId9"/>
    <p:sldId id="262" r:id="rId10"/>
    <p:sldId id="263" r:id="rId11"/>
    <p:sldId id="295" r:id="rId12"/>
    <p:sldId id="264" r:id="rId13"/>
    <p:sldId id="265" r:id="rId14"/>
    <p:sldId id="266" r:id="rId15"/>
    <p:sldId id="286" r:id="rId16"/>
    <p:sldId id="267" r:id="rId17"/>
    <p:sldId id="285" r:id="rId18"/>
    <p:sldId id="268" r:id="rId19"/>
    <p:sldId id="270" r:id="rId20"/>
    <p:sldId id="271" r:id="rId21"/>
    <p:sldId id="272" r:id="rId22"/>
    <p:sldId id="290" r:id="rId23"/>
    <p:sldId id="273" r:id="rId24"/>
    <p:sldId id="294" r:id="rId25"/>
    <p:sldId id="288" r:id="rId26"/>
    <p:sldId id="287" r:id="rId27"/>
    <p:sldId id="274" r:id="rId28"/>
    <p:sldId id="275" r:id="rId29"/>
    <p:sldId id="276" r:id="rId30"/>
    <p:sldId id="277" r:id="rId31"/>
    <p:sldId id="278" r:id="rId32"/>
    <p:sldId id="279" r:id="rId33"/>
    <p:sldId id="296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26/11/40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72819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ooper Black" pitchFamily="18" charset="0"/>
              </a:rPr>
              <a:t>Adult Nursing </a:t>
            </a:r>
            <a:br>
              <a:rPr lang="en-US" dirty="0">
                <a:solidFill>
                  <a:srgbClr val="C00000"/>
                </a:solidFill>
                <a:latin typeface="Cooper Black" pitchFamily="18" charset="0"/>
              </a:rPr>
            </a:br>
            <a:r>
              <a:rPr lang="en-US" dirty="0">
                <a:solidFill>
                  <a:srgbClr val="C00000"/>
                </a:solidFill>
                <a:latin typeface="Cooper Black" pitchFamily="18" charset="0"/>
              </a:rPr>
              <a:t>Second Stage </a:t>
            </a:r>
            <a:endParaRPr lang="ar-SA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27109"/>
            <a:ext cx="8424936" cy="224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إطار 3"/>
          <p:cNvSpPr/>
          <p:nvPr/>
        </p:nvSpPr>
        <p:spPr>
          <a:xfrm>
            <a:off x="683568" y="548680"/>
            <a:ext cx="7776864" cy="1728192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إطار 5"/>
          <p:cNvSpPr/>
          <p:nvPr/>
        </p:nvSpPr>
        <p:spPr>
          <a:xfrm>
            <a:off x="1043608" y="5373216"/>
            <a:ext cx="6912768" cy="792088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err="1">
                <a:solidFill>
                  <a:srgbClr val="C00000"/>
                </a:solidFill>
                <a:latin typeface="Cooper Black" pitchFamily="18" charset="0"/>
                <a:ea typeface="+mj-ea"/>
                <a:cs typeface="DecoType Naskh Extensions" pitchFamily="2" charset="-78"/>
              </a:rPr>
              <a:t>م.م</a:t>
            </a:r>
            <a:r>
              <a:rPr lang="ar-SA" sz="4400" i="1" dirty="0">
                <a:solidFill>
                  <a:srgbClr val="C00000"/>
                </a:solidFill>
                <a:latin typeface="Cooper Black" pitchFamily="18" charset="0"/>
                <a:ea typeface="+mj-ea"/>
                <a:cs typeface="DecoType Naskh Extensions" pitchFamily="2" charset="-78"/>
              </a:rPr>
              <a:t>. </a:t>
            </a:r>
            <a:r>
              <a:rPr lang="ar-SA" sz="4400" i="1" dirty="0" smtClean="0">
                <a:solidFill>
                  <a:srgbClr val="C00000"/>
                </a:solidFill>
                <a:latin typeface="Cooper Black" pitchFamily="18" charset="0"/>
                <a:ea typeface="+mj-ea"/>
                <a:cs typeface="DecoType Naskh Extensions" pitchFamily="2" charset="-78"/>
              </a:rPr>
              <a:t>فاطمة  </a:t>
            </a:r>
            <a:r>
              <a:rPr lang="ar-SA" sz="4400" i="1" dirty="0">
                <a:solidFill>
                  <a:srgbClr val="C00000"/>
                </a:solidFill>
                <a:latin typeface="Cooper Black" pitchFamily="18" charset="0"/>
                <a:ea typeface="+mj-ea"/>
                <a:cs typeface="DecoType Naskh Extensions" pitchFamily="2" charset="-78"/>
              </a:rPr>
              <a:t>جبر</a:t>
            </a:r>
            <a:endParaRPr lang="ar-SA" sz="4400" i="1" dirty="0">
              <a:solidFill>
                <a:srgbClr val="C00000"/>
              </a:solidFill>
              <a:latin typeface="Cooper Black" pitchFamily="18" charset="0"/>
              <a:ea typeface="+mj-ea"/>
              <a:cs typeface="DecoType Naskh Extensio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660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lvl="0" indent="0" algn="l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Because the cranial vault contains little room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expansion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the inﬂammation may cause increased intracranial pressure (ICP). CSF circulates through the subarachnoid space, where inﬂammatory cellular materials from the affected meningeal tissue enter and accumulate. 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5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57706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2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Headache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fever are frequently the initial symptoms. Fever tends to remain high throughout the course of the illness. The headache is usually either steady or throbbing and very severe as a result of meningeal irritation 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4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8112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Meningeal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irritation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signs: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stiff and painful neck (nuchal rigidity) can be an early sign and any attempts at ﬂexion of the head are difﬁcult because of spasms in the muscles of the neck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2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>
              <a:buNone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Positive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Kernig’s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sign: When the patient is lying with the thigh ﬂexed on the abdomen, the leg cannot be completely extended</a:t>
            </a:r>
            <a:endParaRPr lang="ar-SA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5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90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6864" cy="46085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89889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Positive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Brudzinski’s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sign: When the patient’s neck is flexed (after ruling out cervical trauma or injury), ﬂexion of the knees and hips is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produced. It is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more sensitive indicator of meningeal irritation than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Kernig’s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sign. 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3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906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96944" cy="45365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64231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lvl="0" indent="0" algn="l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Photophobia (extreme sensitivity to light): This ﬁnding is common.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A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rash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meningitidis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infection ranging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from a petechial rash with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purpuric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lesions to large areas of ecchymosis.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997152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 lnSpcReduction="10000"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Disorientation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memory impairment are common early in the course of the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illness. </a:t>
            </a:r>
          </a:p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Behavioral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manifestations are also common. As the illness progresses, lethargy, unresponsiveness, and coma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Seizures.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7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  <a:solidFill>
            <a:schemeClr val="accent1">
              <a:lumMod val="75000"/>
            </a:schemeClr>
          </a:solidFill>
          <a:ln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l">
              <a:spcBef>
                <a:spcPct val="0"/>
              </a:spcBef>
              <a:buNone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meninges is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ﬁbrous connective tissues that cover the brain and spinal cord, provide protection, support, and nourishment. The layers of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meninges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are the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dura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mater, arachnoid, and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pia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mater </a:t>
            </a:r>
            <a:endParaRPr lang="ar-SA" sz="4400" dirty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3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922114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517232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ICP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increases secondary to diffuse brain swelling or hydrocephalus. The initial signs of increased ICP include decreased level of consciousness and focal motor deﬁcits. If ICP is not controlled,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temporal lobe may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herniate,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causing pressure on the brain stem. Brain stem herniation is a life-threatening event that causes cranial nerve dysfunction and depresses the centers of vital functions, such as the medulla. </a:t>
            </a:r>
            <a:endParaRPr lang="ar-SA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45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Clinical Manifestations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An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fulminant infection occurs in about 10%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  with meningococcal meningitis, producing signs of over whelming septicemia: an abrupt onset of high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fever,extensive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purpuric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lesions (over the face and extremities), shock, and signs of disseminated intravascular coagulation (DIC). Death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may occur within a few hours after onset of the infection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ar-SA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9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Assessment and Diagnostic Findings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 rtl="0">
              <a:buNone/>
            </a:pP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70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Assessment and Diagnostic </a:t>
            </a:r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Findings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514350" indent="-514350" algn="l" rtl="0">
              <a:buAutoNum type="arabicPeriod"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suggests meningitis.</a:t>
            </a:r>
          </a:p>
          <a:p>
            <a:pPr marL="514350" indent="-514350" algn="l" rtl="0">
              <a:buAutoNum type="arabicPeriod"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complete blood count (CBC): elevated leukocyte count</a:t>
            </a:r>
          </a:p>
          <a:p>
            <a:pPr marL="514350" indent="-514350" algn="l" rtl="0">
              <a:buAutoNum type="arabicPeriod"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lumbar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puncture:  elevated CSF pressure, cloudy or milky white CSF, low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glucose, high protein levels, and high white blood cell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count. 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9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Assessment and Diagnostic Findings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Bacterial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culture and Gram staining of CSF and blood are key diagnostic tests. </a:t>
            </a:r>
          </a:p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CT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scan or magnetic resonance imaging (MRI) scan is used to detect a shift in brain contents (which may lead to herniation) and rules out cerebral hematoma, hemorrhage or tumor 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8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Assessment and Diagnostic Findings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 rtl="0">
              <a:buNone/>
            </a:pP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7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66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78098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Prevention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People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close contact with patients with meningococcal meningitis should be treated with antimicrobial chemoprophylaxis using rifampin (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Rifadin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ciprofloxacin hydrochloride (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Cipro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Therapy should be started within 24 hours after exposure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Vaccination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should also be considered as an adjunct to antibiotic chemoprophylaxis for anyone living with a person who develops meningococcal infection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Vaccination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against H.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inﬂuenzae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S.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children and at-risk adults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Medical Management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Patient treated with antibiotics and vigorous supportive care.</a:t>
            </a:r>
          </a:p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IV  antibiotics are given for at least 2 weeks, followed by oral antibiotics.(Vancomycin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hydrochloride in combination with one of the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cephalosporins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ceftriaxone sodium,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cefotaxime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sodium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71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Medical Management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algn="l" rtl="0">
              <a:buFontTx/>
              <a:buChar char="-"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Dexamethasone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Decadron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as adjunctive therapy.</a:t>
            </a:r>
          </a:p>
          <a:p>
            <a:pPr algn="l" rtl="0">
              <a:buFontTx/>
              <a:buChar char="-"/>
            </a:pP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 decrease cerebral edema.</a:t>
            </a:r>
          </a:p>
          <a:p>
            <a:pPr algn="l" rtl="0">
              <a:buFontTx/>
              <a:buChar char="-"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Phenytoin to control seizures.</a:t>
            </a:r>
          </a:p>
          <a:p>
            <a:pPr algn="l" rtl="0">
              <a:buFontTx/>
              <a:buChar char="-"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Acetaminophen to relieve headache and fever.</a:t>
            </a:r>
          </a:p>
          <a:p>
            <a:pPr algn="l" rtl="0">
              <a:buFontTx/>
              <a:buChar char="-"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Supportive measures: bed rest and fluid therapy to prevent dehydration.</a:t>
            </a:r>
          </a:p>
          <a:p>
            <a:pPr algn="l" rtl="0">
              <a:buFontTx/>
              <a:buChar char="-"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Isolation </a:t>
            </a:r>
          </a:p>
          <a:p>
            <a:pPr algn="l" rtl="0">
              <a:buFontTx/>
              <a:buChar char="-"/>
            </a:pP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ar-SA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6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Meningitis</a:t>
            </a:r>
            <a:endParaRPr lang="ar-SA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inflammation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of the lining around the brain and spinal cord caused by bacteria or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viruses. It is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classified as </a:t>
            </a:r>
            <a:r>
              <a:rPr lang="en-US" sz="40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septic or aseptic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Septic meningitis is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caused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bacteria such as Streptococcus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pneumonia and Neisseria meningitides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are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responsible for 80% of cases of meningitis in adults  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12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Medical Management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Treatment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any coexisting conditions such as pneumonia </a:t>
            </a:r>
          </a:p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Antifungal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agents for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cryptococcal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meningitis </a:t>
            </a:r>
          </a:p>
          <a:p>
            <a:pPr marL="0" indent="0" algn="l" rtl="0">
              <a:buNone/>
            </a:pP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57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94122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Nursing Management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7260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Instituting infection control precautions until 24 hours after initiation of antibiotic therapy (oral and nasal discharge is considered infectious) 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Neurologic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status and vital signs are continually assessed. 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Pulse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oximetry and arterial blood gas values are used to quickly identify the need for respiratory support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endParaRPr lang="ar-SA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65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77472" cy="922114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Nursing Management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256584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 rtl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Insertion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a cuffed endotracheal tube (or tracheotomy) and mechanical ventilation may be necessary to maintain adequate tissue oxygenation</a:t>
            </a:r>
          </a:p>
          <a:p>
            <a:pPr marL="0" indent="0" algn="l" rtl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Blood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assessed for incipient shock, which precedes cardiac or respiratory failure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44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Nursing Management 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 rtl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Rapid IV ﬂuid replacement may be prescribed, but care is taken to prevent ﬂuid overload. </a:t>
            </a:r>
          </a:p>
          <a:p>
            <a:pPr marL="0" indent="0" algn="l" rtl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Reduce high Fever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 Protecting the patient from injury secondary to seizure activity or altered LOC</a:t>
            </a:r>
          </a:p>
          <a:p>
            <a:pPr marL="0" indent="0" algn="l" rtl="0">
              <a:buNone/>
            </a:pP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20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Nursing Management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997152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Monitoring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daily body weight; serum electrolytes; and urine volume, speciﬁc gravity, and osmolality, especially if syndrome of inappropriate antidiuretic hormone (SIADH) is suspected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Nursing Management</a:t>
            </a:r>
            <a:endParaRPr lang="ar-SA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Preventing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complications associated with immobility, such as pressure ulcers and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marL="0" indent="0" algn="l" rtl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the family needs to be informed about the patient’s condition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066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  <a:endParaRPr lang="en-US" b="1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 rtl="0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Shock/Sepsis                *Cerebral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edema</a:t>
            </a:r>
          </a:p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*Subdural empyema       *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Ventriculitis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*Abscess                         *Seizures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*Death                       *Visual impairment 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2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Meningitis</a:t>
            </a:r>
            <a:endParaRPr lang="ar-SA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8112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aseptic meningitis, the cause is viral or secondary to lymphoma, leukemia, or human immunodeﬁciency virus (HIV). </a:t>
            </a:r>
          </a:p>
          <a:p>
            <a:pPr marL="0" indent="0" algn="l">
              <a:buNone/>
            </a:pPr>
            <a:endParaRPr lang="ar-S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9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factors of bacterial meningitis</a:t>
            </a:r>
            <a:endParaRPr lang="ar-SA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Tobacco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 and viral upper respiratory infection, because they increase the amount of droplet production.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Otitis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 and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mastoiditis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because the bacteria can cross the epithelial membrane and enter the subarachnoid space.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People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 immune system deﬁciencies are also at greater risk for development of bacterial meningitis. 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8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60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ar-SA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rmAutofit/>
          </a:bodyPr>
          <a:lstStyle/>
          <a:p>
            <a:pPr marL="0" indent="0" algn="l">
              <a:buNone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Meningeal infections generally originate in one of two ways: through the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bloodstream from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other infections or by direct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extension (after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traumatic injury to the facial bones or secondary to invasive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procedures). </a:t>
            </a:r>
            <a:endParaRPr lang="ar-SA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5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7523" y="116632"/>
            <a:ext cx="8568952" cy="994122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ar-SA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0512"/>
            <a:ext cx="892899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4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94122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Pathophysiology</a:t>
            </a:r>
            <a:endParaRPr lang="ar-SA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1">
            <a:no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Once the causative organism enters the bloodstream, it crosses the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brain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 and proliferates in the cerebrospinal ﬂuid (CSF). The host immune response stimulates the release of cell wall fragments and lipopolysaccharides, facilitating inﬂammation of the subarachnoid and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pia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mater. </a:t>
            </a:r>
            <a:endParaRPr lang="ar-S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3936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1207</Words>
  <Application>Microsoft Office PowerPoint</Application>
  <PresentationFormat>عرض على الشاشة (3:4)‏</PresentationFormat>
  <Paragraphs>89</Paragraphs>
  <Slides>36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Adult Nursing  Second Stage </vt:lpstr>
      <vt:lpstr>Introduction </vt:lpstr>
      <vt:lpstr>Meningitis</vt:lpstr>
      <vt:lpstr>Meningitis</vt:lpstr>
      <vt:lpstr>Risk factors of bacterial meningitis</vt:lpstr>
      <vt:lpstr>عرض تقديمي في PowerPoint</vt:lpstr>
      <vt:lpstr>Pathophysiology</vt:lpstr>
      <vt:lpstr>Pathophysiology</vt:lpstr>
      <vt:lpstr>Pathophysiology</vt:lpstr>
      <vt:lpstr>Pathophysiology</vt:lpstr>
      <vt:lpstr>عرض تقديمي في PowerPoint</vt:lpstr>
      <vt:lpstr>Clinical Manifestations </vt:lpstr>
      <vt:lpstr>Clinical Manifestations </vt:lpstr>
      <vt:lpstr>Clinical Manifestations </vt:lpstr>
      <vt:lpstr>Clinical Manifestations </vt:lpstr>
      <vt:lpstr>Clinical Manifestations </vt:lpstr>
      <vt:lpstr>Clinical Manifestations </vt:lpstr>
      <vt:lpstr>Clinical Manifestations </vt:lpstr>
      <vt:lpstr>Clinical Manifestations </vt:lpstr>
      <vt:lpstr>Clinical Manifestations </vt:lpstr>
      <vt:lpstr>Clinical Manifestations </vt:lpstr>
      <vt:lpstr>Assessment and Diagnostic Findings </vt:lpstr>
      <vt:lpstr>Assessment and Diagnostic Findings </vt:lpstr>
      <vt:lpstr>Assessment and Diagnostic Findings </vt:lpstr>
      <vt:lpstr>Assessment and Diagnostic Findings </vt:lpstr>
      <vt:lpstr>عرض تقديمي في PowerPoint</vt:lpstr>
      <vt:lpstr>Prevention </vt:lpstr>
      <vt:lpstr>Medical Management </vt:lpstr>
      <vt:lpstr>Medical Management </vt:lpstr>
      <vt:lpstr>Medical Management </vt:lpstr>
      <vt:lpstr>Nursing Management</vt:lpstr>
      <vt:lpstr>Nursing Management </vt:lpstr>
      <vt:lpstr>Nursing Management </vt:lpstr>
      <vt:lpstr>Nursing Management</vt:lpstr>
      <vt:lpstr>Nursing Management</vt:lpstr>
      <vt:lpstr>Complications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ALI SAHIUNY</cp:lastModifiedBy>
  <cp:revision>43</cp:revision>
  <dcterms:modified xsi:type="dcterms:W3CDTF">2019-07-28T17:28:34Z</dcterms:modified>
</cp:coreProperties>
</file>