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84" r:id="rId3"/>
    <p:sldId id="257" r:id="rId4"/>
    <p:sldId id="258" r:id="rId5"/>
    <p:sldId id="259" r:id="rId6"/>
    <p:sldId id="289" r:id="rId7"/>
    <p:sldId id="293" r:id="rId8"/>
    <p:sldId id="291" r:id="rId9"/>
    <p:sldId id="262" r:id="rId10"/>
    <p:sldId id="263" r:id="rId11"/>
    <p:sldId id="295" r:id="rId12"/>
    <p:sldId id="264" r:id="rId13"/>
    <p:sldId id="265" r:id="rId14"/>
    <p:sldId id="266" r:id="rId15"/>
    <p:sldId id="286" r:id="rId16"/>
    <p:sldId id="267" r:id="rId17"/>
    <p:sldId id="285" r:id="rId18"/>
    <p:sldId id="268" r:id="rId19"/>
    <p:sldId id="270" r:id="rId20"/>
    <p:sldId id="271" r:id="rId21"/>
    <p:sldId id="272" r:id="rId22"/>
    <p:sldId id="290" r:id="rId23"/>
    <p:sldId id="273" r:id="rId24"/>
    <p:sldId id="294" r:id="rId25"/>
    <p:sldId id="288" r:id="rId26"/>
    <p:sldId id="287" r:id="rId27"/>
    <p:sldId id="274" r:id="rId28"/>
    <p:sldId id="275" r:id="rId29"/>
    <p:sldId id="276" r:id="rId30"/>
    <p:sldId id="277" r:id="rId31"/>
    <p:sldId id="278" r:id="rId32"/>
    <p:sldId id="279" r:id="rId33"/>
    <p:sldId id="296" r:id="rId34"/>
    <p:sldId id="280" r:id="rId35"/>
    <p:sldId id="281" r:id="rId36"/>
    <p:sldId id="282" r:id="rId3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26/11/40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728191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  <a:latin typeface="Cooper Black" pitchFamily="18" charset="0"/>
              </a:rPr>
              <a:t>Adult Nursing </a:t>
            </a:r>
            <a:br>
              <a:rPr lang="en-US" dirty="0">
                <a:solidFill>
                  <a:srgbClr val="C00000"/>
                </a:solidFill>
                <a:latin typeface="Cooper Black" pitchFamily="18" charset="0"/>
              </a:rPr>
            </a:br>
            <a:r>
              <a:rPr lang="en-US" dirty="0">
                <a:solidFill>
                  <a:srgbClr val="C00000"/>
                </a:solidFill>
                <a:latin typeface="Cooper Black" pitchFamily="18" charset="0"/>
              </a:rPr>
              <a:t>Second Stage </a:t>
            </a:r>
            <a:endParaRPr lang="ar-SA" dirty="0">
              <a:solidFill>
                <a:srgbClr val="C00000"/>
              </a:solidFill>
              <a:latin typeface="Cooper Black" pitchFamily="18" charset="0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ar-S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27109"/>
            <a:ext cx="8424936" cy="2242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إطار 3"/>
          <p:cNvSpPr/>
          <p:nvPr/>
        </p:nvSpPr>
        <p:spPr>
          <a:xfrm>
            <a:off x="683568" y="548680"/>
            <a:ext cx="7776864" cy="1728192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6" name="إطار 5"/>
          <p:cNvSpPr/>
          <p:nvPr/>
        </p:nvSpPr>
        <p:spPr>
          <a:xfrm>
            <a:off x="1043608" y="5373216"/>
            <a:ext cx="6912768" cy="792088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i="1" dirty="0" err="1">
                <a:solidFill>
                  <a:srgbClr val="C00000"/>
                </a:solidFill>
                <a:latin typeface="Cooper Black" pitchFamily="18" charset="0"/>
                <a:ea typeface="+mj-ea"/>
                <a:cs typeface="DecoType Naskh Extensions" pitchFamily="2" charset="-78"/>
              </a:rPr>
              <a:t>م.م</a:t>
            </a:r>
            <a:r>
              <a:rPr lang="ar-SA" sz="4400" i="1" dirty="0">
                <a:solidFill>
                  <a:srgbClr val="C00000"/>
                </a:solidFill>
                <a:latin typeface="Cooper Black" pitchFamily="18" charset="0"/>
                <a:ea typeface="+mj-ea"/>
                <a:cs typeface="DecoType Naskh Extensions" pitchFamily="2" charset="-78"/>
              </a:rPr>
              <a:t>. </a:t>
            </a:r>
            <a:r>
              <a:rPr lang="ar-SA" sz="4400" i="1" dirty="0" smtClean="0">
                <a:solidFill>
                  <a:srgbClr val="C00000"/>
                </a:solidFill>
                <a:latin typeface="Cooper Black" pitchFamily="18" charset="0"/>
                <a:ea typeface="+mj-ea"/>
                <a:cs typeface="DecoType Naskh Extensions" pitchFamily="2" charset="-78"/>
              </a:rPr>
              <a:t>فاطمة  </a:t>
            </a:r>
            <a:r>
              <a:rPr lang="ar-SA" sz="4400" i="1" dirty="0">
                <a:solidFill>
                  <a:srgbClr val="C00000"/>
                </a:solidFill>
                <a:latin typeface="Cooper Black" pitchFamily="18" charset="0"/>
                <a:ea typeface="+mj-ea"/>
                <a:cs typeface="DecoType Naskh Extensions" pitchFamily="2" charset="-78"/>
              </a:rPr>
              <a:t>جبر</a:t>
            </a:r>
            <a:endParaRPr lang="ar-SA" sz="4400" i="1" dirty="0">
              <a:solidFill>
                <a:srgbClr val="C00000"/>
              </a:solidFill>
              <a:latin typeface="Cooper Black" pitchFamily="18" charset="0"/>
              <a:ea typeface="+mj-ea"/>
              <a:cs typeface="DecoType Naskh Extension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6609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Pathophysiology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781128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marL="0" lvl="0" indent="0" algn="l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Because the cranial vault contains little room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for expansion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the inﬂammation may cause increased intracranial pressure (ICP). CSF circulates through the subarachnoid space, where inﬂammatory cellular materials from the affected meningeal tissue enter and accumulate. </a:t>
            </a: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059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577064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6224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Clinical Manifestations </a:t>
            </a:r>
            <a:endParaRPr lang="ar-SA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/>
          </a:bodyPr>
          <a:lstStyle/>
          <a:p>
            <a:pPr marL="0" indent="0" algn="l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Headache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and fever are frequently the initial symptoms. Fever tends to remain high throughout the course of the illness. The headache is usually either steady or throbbing and very severe as a result of meningeal irritation </a:t>
            </a: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143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Clinical Manifestations </a:t>
            </a:r>
            <a:endParaRPr lang="ar-SA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781128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/>
          </a:bodyPr>
          <a:lstStyle/>
          <a:p>
            <a:pPr marL="0" indent="0" algn="l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Meningeal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irritation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signs: </a:t>
            </a:r>
          </a:p>
          <a:p>
            <a:pPr marL="0" indent="0" algn="l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A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stiff and painful neck (nuchal rigidity) can be an early sign and any attempts at ﬂexion of the head are difﬁcult because of spasms in the muscles of the neck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728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Clinical Manifestations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/>
          </a:bodyPr>
          <a:lstStyle/>
          <a:p>
            <a:pPr marL="0" indent="0" algn="l">
              <a:buNone/>
            </a:pP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Positive </a:t>
            </a:r>
            <a:r>
              <a:rPr lang="en-US" sz="4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Kernig’s</a:t>
            </a: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sign: When the patient is lying with the thigh ﬂexed on the abdomen, the leg cannot be completely extended</a:t>
            </a:r>
            <a:endParaRPr lang="ar-SA" sz="4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654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Clinical Manifestations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1907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776864" cy="460851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</p:pic>
    </p:spTree>
    <p:extLst>
      <p:ext uri="{BB962C8B-B14F-4D97-AF65-F5344CB8AC3E}">
        <p14:creationId xmlns:p14="http://schemas.microsoft.com/office/powerpoint/2010/main" val="18988918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850106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Clinical Manifestations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472608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marL="0" indent="0" algn="l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Positive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Brudzinski’s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sign: When the patient’s neck is flexed (after ruling out cervical trauma or injury), ﬂexion of the knees and hips is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produced. It is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 more sensitive indicator of meningeal irritation than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Kernig’s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sign. </a:t>
            </a: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134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Clinical Manifestations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1906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8496944" cy="45365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</p:pic>
    </p:spTree>
    <p:extLst>
      <p:ext uri="{BB962C8B-B14F-4D97-AF65-F5344CB8AC3E}">
        <p14:creationId xmlns:p14="http://schemas.microsoft.com/office/powerpoint/2010/main" val="3642316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Clinical Manifestations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/>
          </a:bodyPr>
          <a:lstStyle/>
          <a:p>
            <a:pPr marL="0" lvl="0" indent="0" algn="l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Photophobia (extreme sensitivity to light): This ﬁnding is common.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l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 A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rash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(N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meningitidis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infection ranging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from a petechial rash with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purpuric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lesions to large areas of ecchymosis.</a:t>
            </a: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00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Clinical Manifestations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600200"/>
            <a:ext cx="8424936" cy="4997152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 lnSpcReduction="10000"/>
          </a:bodyPr>
          <a:lstStyle/>
          <a:p>
            <a:pPr marL="0" indent="0" algn="l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 Disorientation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and memory impairment are common early in the course of the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illness. </a:t>
            </a:r>
          </a:p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 Behavioral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manifestations are also common. As the illness progresses, lethargy, unresponsiveness, and coma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may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develop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Seizures.</a:t>
            </a:r>
            <a:endParaRPr lang="en-US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>
              <a:buNone/>
            </a:pP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673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r>
              <a:rPr lang="en-US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ar-SA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781128"/>
          </a:xfrm>
          <a:solidFill>
            <a:schemeClr val="accent1">
              <a:lumMod val="75000"/>
            </a:schemeClr>
          </a:solidFill>
          <a:ln>
            <a:solidFill>
              <a:srgbClr val="92D05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0" indent="0" algn="l">
              <a:spcBef>
                <a:spcPct val="0"/>
              </a:spcBef>
              <a:buNone/>
            </a:pP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The 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meninges is </a:t>
            </a: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ﬁbrous connective tissues that cover the brain and spinal cord, provide protection, support, and nourishment. The layers of 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the meninges </a:t>
            </a: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are the </a:t>
            </a:r>
            <a:r>
              <a:rPr lang="en-US" sz="4400" dirty="0" err="1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dura</a:t>
            </a: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mater, arachnoid, and </a:t>
            </a:r>
            <a:r>
              <a:rPr lang="en-US" sz="4400" dirty="0" err="1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pia</a:t>
            </a: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mater </a:t>
            </a:r>
            <a:endParaRPr lang="ar-SA" sz="4400" dirty="0">
              <a:solidFill>
                <a:srgbClr val="FFFF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4365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922114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Clinical Manifestations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7504" y="1340768"/>
            <a:ext cx="8856984" cy="5517232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marL="0" indent="0" algn="l" rtl="0">
              <a:buNone/>
            </a:pP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9. ICP 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increases secondary to diffuse brain swelling or hydrocephalus. The initial signs of increased ICP include decreased level of consciousness and focal motor deﬁcits. If ICP is not controlled,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temporal lobe may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herniate, 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causing pressure on the brain stem. Brain stem herniation is a life-threatening event that causes cranial nerve dysfunction and depresses the centers of vital functions, such as the medulla. </a:t>
            </a:r>
            <a:endParaRPr lang="ar-SA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845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922114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Clinical Manifestations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256584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marL="0" indent="0" algn="l" rtl="0">
              <a:buNone/>
            </a:pP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 An 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acute fulminant infection occurs in about 10%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of patients   with meningococcal meningitis, producing signs of over whelming septicemia: an abrupt onset of high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fever,extensive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purpuric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lesions (over the face and extremities), shock, and signs of disseminated intravascular coagulation (DIC). Death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may occur within a few hours after onset of the infection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ar-SA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491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 fontScale="90000"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Assessment and Diagnostic Findings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853136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/>
          </a:bodyPr>
          <a:lstStyle/>
          <a:p>
            <a:pPr marL="0" indent="0" algn="l" rtl="0">
              <a:buNone/>
            </a:pPr>
            <a:endParaRPr lang="ar-SA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568951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96704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922114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 fontScale="90000"/>
          </a:bodyPr>
          <a:lstStyle/>
          <a:p>
            <a:r>
              <a:rPr lang="en-US" b="1" i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Assessment and Diagnostic </a:t>
            </a:r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Findings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5256584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marL="514350" indent="-514350" algn="l" rtl="0">
              <a:buAutoNum type="arabicPeriod"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clinical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presentation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that suggests meningitis.</a:t>
            </a:r>
          </a:p>
          <a:p>
            <a:pPr marL="514350" indent="-514350" algn="l" rtl="0">
              <a:buAutoNum type="arabicPeriod"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complete blood count (CBC): elevated leukocyte count</a:t>
            </a:r>
          </a:p>
          <a:p>
            <a:pPr marL="514350" indent="-514350" algn="l" rtl="0">
              <a:buAutoNum type="arabicPeriod"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 lumbar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puncture:  elevated CSF pressure, cloudy or milky white CSF, low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glucose, high protein levels, and high white blood cell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count. </a:t>
            </a:r>
            <a:endParaRPr lang="en-US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9936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 fontScale="90000"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Assessment and Diagnostic Findings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5069160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Bacterial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culture and Gram staining of CSF and blood are key diagnostic tests. </a:t>
            </a:r>
          </a:p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 CT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scan or magnetic resonance imaging (MRI) scan is used to detect a shift in brain contents (which may lead to herniation) and rules out cerebral hematoma, hemorrhage or tumor </a:t>
            </a: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4832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 fontScale="90000"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Assessment and Diagnostic Findings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/>
          </a:bodyPr>
          <a:lstStyle/>
          <a:p>
            <a:pPr marL="0" indent="0" algn="l" rtl="0">
              <a:buNone/>
            </a:pPr>
            <a:endParaRPr lang="ar-SA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20891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37724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6612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778098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Prevention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7504" y="980728"/>
            <a:ext cx="8856984" cy="5760640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 lnSpcReduction="10000"/>
          </a:bodyPr>
          <a:lstStyle/>
          <a:p>
            <a:pPr marL="0" indent="0" algn="l" rtl="0"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People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 close contact with patients with meningococcal meningitis should be treated with antimicrobial chemoprophylaxis using rifampin (</a:t>
            </a: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Rifadin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), ciprofloxacin hydrochloride (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Cipro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Therapy should be started within 24 hours after exposure 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Vaccination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should also be considered as an adjunct to antibiotic chemoprophylaxis for anyone living with a person who develops meningococcal infection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Vaccination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against H. </a:t>
            </a: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inﬂuenzae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and S. </a:t>
            </a: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pneumoniae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children and at-risk adults</a:t>
            </a:r>
            <a:endParaRPr lang="ar-SA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1716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Medical Management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340768"/>
            <a:ext cx="8424936" cy="5256584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/>
          </a:bodyPr>
          <a:lstStyle/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Patient treated with antibiotics and vigorous supportive care.</a:t>
            </a:r>
          </a:p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IV  antibiotics are given for at least 2 weeks, followed by oral antibiotics.(Vancomycin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hydrochloride in combination with one of the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cephalosporins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eg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ceftriaxone sodium,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cefotaxime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sodium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7719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922114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Medical Management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544616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algn="l" rtl="0">
              <a:buFontTx/>
              <a:buChar char="-"/>
            </a:pP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Dexamethasone 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6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Decadron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as adjunctive therapy.</a:t>
            </a:r>
          </a:p>
          <a:p>
            <a:pPr algn="l" rtl="0">
              <a:buFontTx/>
              <a:buChar char="-"/>
            </a:pP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Mannitol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to decrease cerebral edema.</a:t>
            </a:r>
          </a:p>
          <a:p>
            <a:pPr algn="l" rtl="0">
              <a:buFontTx/>
              <a:buChar char="-"/>
            </a:pP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Phenytoin to control seizures.</a:t>
            </a:r>
          </a:p>
          <a:p>
            <a:pPr algn="l" rtl="0">
              <a:buFontTx/>
              <a:buChar char="-"/>
            </a:pP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Acetaminophen to relieve headache and fever.</a:t>
            </a:r>
          </a:p>
          <a:p>
            <a:pPr algn="l" rtl="0">
              <a:buFontTx/>
              <a:buChar char="-"/>
            </a:pP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Supportive measures: bed rest and fluid therapy to prevent dehydration.</a:t>
            </a:r>
          </a:p>
          <a:p>
            <a:pPr algn="l" rtl="0">
              <a:buFontTx/>
              <a:buChar char="-"/>
            </a:pP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Isolation </a:t>
            </a:r>
          </a:p>
          <a:p>
            <a:pPr algn="l" rtl="0">
              <a:buFontTx/>
              <a:buChar char="-"/>
            </a:pPr>
            <a:endParaRPr lang="en-US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endParaRPr lang="en-US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endParaRPr lang="ar-SA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060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778098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Meningitis</a:t>
            </a:r>
            <a:endParaRPr lang="ar-SA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00600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Is an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inflammation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of the lining around the brain and spinal cord caused by bacteria or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viruses. It is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classified as </a:t>
            </a:r>
            <a:r>
              <a:rPr lang="en-US" sz="4000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septic or aseptic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Septic meningitis is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caused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by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bacteria such as Streptococcus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pneumonia and Neisseria meningitides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that are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responsible for 80% of cases of meningitis in adults  </a:t>
            </a: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012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Medical Management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/>
          </a:bodyPr>
          <a:lstStyle/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Treatment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for any coexisting conditions such as pneumonia </a:t>
            </a:r>
          </a:p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Antifungal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agents for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cryptococcal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meningitis </a:t>
            </a:r>
          </a:p>
          <a:p>
            <a:pPr marL="0" indent="0" algn="l" rtl="0">
              <a:buNone/>
            </a:pP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4573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568952" cy="994122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Nursing Management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472608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marL="0" indent="0" algn="l" rtl="0">
              <a:buNone/>
            </a:pP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Instituting infection control precautions until 24 hours after initiation of antibiotic therapy (oral and nasal discharge is considered infectious) </a:t>
            </a:r>
            <a:endParaRPr lang="en-US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Neurologic 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status and vital signs are continually assessed. </a:t>
            </a:r>
            <a:endParaRPr lang="en-US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Pulse 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oximetry and arterial blood gas values are used to quickly identify the need for respiratory support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l" rtl="0">
              <a:buNone/>
            </a:pPr>
            <a:endParaRPr lang="ar-SA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7651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77472" cy="922114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Nursing Management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7504" y="1268760"/>
            <a:ext cx="8928992" cy="5256584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marL="0" indent="0" algn="l" rtl="0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Insertion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of a cuffed endotracheal tube (or tracheotomy) and mechanical ventilation may be necessary to maintain adequate tissue oxygenation</a:t>
            </a:r>
          </a:p>
          <a:p>
            <a:pPr marL="0" indent="0" algn="l" rtl="0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Blood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pressure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assessed for incipient shock, which precedes cardiac or respiratory failure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l" rtl="0">
              <a:buNone/>
            </a:pP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2448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Nursing Management 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marL="0" indent="0" algn="l" rtl="0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 Rapid IV ﬂuid replacement may be prescribed, but care is taken to prevent ﬂuid overload. </a:t>
            </a:r>
          </a:p>
          <a:p>
            <a:pPr marL="0" indent="0" algn="l" rtl="0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 Reduce high Fever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 algn="l" rtl="0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  Protecting the patient from injury secondary to seizure activity or altered LOC</a:t>
            </a:r>
          </a:p>
          <a:p>
            <a:pPr marL="0" indent="0" algn="l" rtl="0">
              <a:buNone/>
            </a:pP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5203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Nursing Management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600200"/>
            <a:ext cx="8640960" cy="4997152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9. Monitoring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daily body weight; serum electrolytes; and urine volume, speciﬁc gravity, and osmolality, especially if syndrome of inappropriate antidiuretic hormone (SIADH) is suspected</a:t>
            </a: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499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24936" cy="1143000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Nursing Management</a:t>
            </a:r>
            <a:endParaRPr lang="ar-SA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925144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/>
          </a:bodyPr>
          <a:lstStyle/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 Preventing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complications associated with immobility, such as pressure ulcers and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pneumonia</a:t>
            </a:r>
          </a:p>
          <a:p>
            <a:pPr marL="0" indent="0" algn="l" rtl="0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11. the family needs to be informed about the patient’s condition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90669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Complications</a:t>
            </a:r>
            <a:endParaRPr lang="en-US" b="1" i="1" dirty="0">
              <a:solidFill>
                <a:srgbClr val="1F497D">
                  <a:lumMod val="60000"/>
                  <a:lumOff val="4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112568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/>
          </a:bodyPr>
          <a:lstStyle/>
          <a:p>
            <a:pPr marL="0" indent="0" algn="l" rtl="0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Shock/Sepsis                *Cerebral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edema</a:t>
            </a:r>
          </a:p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*Subdural empyema       *</a:t>
            </a:r>
            <a:r>
              <a:rPr lang="en-US" sz="4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Ventriculitis</a:t>
            </a:r>
            <a:endParaRPr lang="en-US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*Abscess                         *Seizures</a:t>
            </a:r>
            <a:endParaRPr lang="en-US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*Death                       *Visual impairment </a:t>
            </a: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123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Meningitis</a:t>
            </a:r>
            <a:endParaRPr lang="ar-SA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781128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aseptic meningitis, the cause is viral or secondary to lymphoma, leukemia, or human immunodeﬁciency virus (HIV). </a:t>
            </a:r>
          </a:p>
          <a:p>
            <a:pPr marL="0" indent="0" algn="l">
              <a:buNone/>
            </a:pPr>
            <a:endParaRPr lang="ar-SA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394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 fontScale="90000"/>
          </a:bodyPr>
          <a:lstStyle/>
          <a:p>
            <a:r>
              <a:rPr lang="en-US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Risk factors of bacterial meningitis</a:t>
            </a:r>
            <a:endParaRPr lang="ar-SA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Tobacco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use and viral upper respiratory infection, because they increase the amount of droplet production. 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Otitis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media and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mastoiditis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because the bacteria can cross the epithelial membrane and enter the subarachnoid space. 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People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with immune system deﬁciencies are also at greater risk for development of bacterial meningitis. </a:t>
            </a:r>
            <a:endParaRPr lang="ar-SA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183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2607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Pathophysiology</a:t>
            </a:r>
            <a:endParaRPr lang="ar-SA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853136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rmAutofit/>
          </a:bodyPr>
          <a:lstStyle/>
          <a:p>
            <a:pPr marL="0" indent="0" algn="l">
              <a:buNone/>
            </a:pP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Meningeal infections generally originate in one of two ways: through the 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bloodstream from </a:t>
            </a: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other infections or by direct 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extension (after </a:t>
            </a: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 traumatic injury to the facial bones or secondary to invasive 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procedures). </a:t>
            </a:r>
            <a:endParaRPr lang="ar-SA" sz="4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056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87523" y="116632"/>
            <a:ext cx="8568952" cy="994122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Pathophysiology</a:t>
            </a:r>
            <a:endParaRPr lang="ar-SA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5069160"/>
          </a:xfrm>
        </p:spPr>
        <p:txBody>
          <a:bodyPr/>
          <a:lstStyle/>
          <a:p>
            <a:endParaRPr lang="ar-S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0512"/>
            <a:ext cx="8928991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3041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994122"/>
          </a:xfr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b="1" i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Pathophysiology</a:t>
            </a:r>
            <a:endParaRPr lang="ar-SA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472608"/>
          </a:xfrm>
          <a:solidFill>
            <a:schemeClr val="accent1">
              <a:lumMod val="75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1">
            <a:noAutofit/>
          </a:bodyPr>
          <a:lstStyle/>
          <a:p>
            <a:pPr marL="0" indent="0" algn="l">
              <a:buNone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Once the causative organism enters the bloodstream, it crosses the 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blood brain 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barrier and proliferates in the cerebrospinal ﬂuid (CSF). The host immune response stimulates the release of cell wall fragments and lipopolysaccharides, facilitating inﬂammation of the subarachnoid and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pia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mater. </a:t>
            </a:r>
            <a:endParaRPr lang="ar-SA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939368"/>
      </p:ext>
    </p:extLst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1207</Words>
  <Application>Microsoft Office PowerPoint</Application>
  <PresentationFormat>عرض على الشاشة (3:4)‏</PresentationFormat>
  <Paragraphs>89</Paragraphs>
  <Slides>36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36</vt:i4>
      </vt:variant>
    </vt:vector>
  </HeadingPairs>
  <TitlesOfParts>
    <vt:vector size="37" baseType="lpstr">
      <vt:lpstr>سمة Office</vt:lpstr>
      <vt:lpstr>Adult Nursing  Second Stage </vt:lpstr>
      <vt:lpstr>Introduction </vt:lpstr>
      <vt:lpstr>Meningitis</vt:lpstr>
      <vt:lpstr>Meningitis</vt:lpstr>
      <vt:lpstr>Risk factors of bacterial meningitis</vt:lpstr>
      <vt:lpstr>عرض تقديمي في PowerPoint</vt:lpstr>
      <vt:lpstr>Pathophysiology</vt:lpstr>
      <vt:lpstr>Pathophysiology</vt:lpstr>
      <vt:lpstr>Pathophysiology</vt:lpstr>
      <vt:lpstr>Pathophysiology</vt:lpstr>
      <vt:lpstr>عرض تقديمي في PowerPoint</vt:lpstr>
      <vt:lpstr>Clinical Manifestations </vt:lpstr>
      <vt:lpstr>Clinical Manifestations </vt:lpstr>
      <vt:lpstr>Clinical Manifestations </vt:lpstr>
      <vt:lpstr>Clinical Manifestations </vt:lpstr>
      <vt:lpstr>Clinical Manifestations </vt:lpstr>
      <vt:lpstr>Clinical Manifestations </vt:lpstr>
      <vt:lpstr>Clinical Manifestations </vt:lpstr>
      <vt:lpstr>Clinical Manifestations </vt:lpstr>
      <vt:lpstr>Clinical Manifestations </vt:lpstr>
      <vt:lpstr>Clinical Manifestations </vt:lpstr>
      <vt:lpstr>Assessment and Diagnostic Findings </vt:lpstr>
      <vt:lpstr>Assessment and Diagnostic Findings </vt:lpstr>
      <vt:lpstr>Assessment and Diagnostic Findings </vt:lpstr>
      <vt:lpstr>Assessment and Diagnostic Findings </vt:lpstr>
      <vt:lpstr>عرض تقديمي في PowerPoint</vt:lpstr>
      <vt:lpstr>Prevention </vt:lpstr>
      <vt:lpstr>Medical Management </vt:lpstr>
      <vt:lpstr>Medical Management </vt:lpstr>
      <vt:lpstr>Medical Management </vt:lpstr>
      <vt:lpstr>Nursing Management</vt:lpstr>
      <vt:lpstr>Nursing Management </vt:lpstr>
      <vt:lpstr>Nursing Management </vt:lpstr>
      <vt:lpstr>Nursing Management</vt:lpstr>
      <vt:lpstr>Nursing Management</vt:lpstr>
      <vt:lpstr>Complications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cp:lastModifiedBy>ALI SAHIUNY</cp:lastModifiedBy>
  <cp:revision>43</cp:revision>
  <dcterms:modified xsi:type="dcterms:W3CDTF">2019-07-28T17:28:34Z</dcterms:modified>
</cp:coreProperties>
</file>