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4" r:id="rId3"/>
    <p:sldId id="257" r:id="rId4"/>
    <p:sldId id="258" r:id="rId5"/>
    <p:sldId id="259" r:id="rId6"/>
    <p:sldId id="300" r:id="rId7"/>
    <p:sldId id="262" r:id="rId8"/>
    <p:sldId id="263" r:id="rId9"/>
    <p:sldId id="265" r:id="rId10"/>
    <p:sldId id="266" r:id="rId11"/>
    <p:sldId id="267" r:id="rId12"/>
    <p:sldId id="268" r:id="rId13"/>
    <p:sldId id="270" r:id="rId14"/>
    <p:sldId id="271" r:id="rId15"/>
    <p:sldId id="272" r:id="rId16"/>
    <p:sldId id="273" r:id="rId17"/>
    <p:sldId id="294" r:id="rId18"/>
    <p:sldId id="274" r:id="rId19"/>
    <p:sldId id="301" r:id="rId20"/>
    <p:sldId id="275" r:id="rId21"/>
    <p:sldId id="276" r:id="rId22"/>
    <p:sldId id="277" r:id="rId23"/>
    <p:sldId id="278" r:id="rId24"/>
    <p:sldId id="279" r:id="rId25"/>
    <p:sldId id="296" r:id="rId26"/>
    <p:sldId id="302" r:id="rId27"/>
    <p:sldId id="280" r:id="rId28"/>
    <p:sldId id="281" r:id="rId29"/>
    <p:sldId id="282" r:id="rId30"/>
    <p:sldId id="298" r:id="rId31"/>
    <p:sldId id="299"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26/11/40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26/11/40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26/11/40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26/11/40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26/11/40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26/11/40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26/11/40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728191"/>
          </a:xfrm>
        </p:spPr>
        <p:txBody>
          <a:bodyPr/>
          <a:lstStyle/>
          <a:p>
            <a:r>
              <a:rPr lang="en-US" dirty="0">
                <a:solidFill>
                  <a:srgbClr val="C00000"/>
                </a:solidFill>
                <a:latin typeface="Cooper Black" pitchFamily="18" charset="0"/>
              </a:rPr>
              <a:t>Adult Nursing </a:t>
            </a:r>
            <a:br>
              <a:rPr lang="en-US" dirty="0">
                <a:solidFill>
                  <a:srgbClr val="C00000"/>
                </a:solidFill>
                <a:latin typeface="Cooper Black" pitchFamily="18" charset="0"/>
              </a:rPr>
            </a:br>
            <a:r>
              <a:rPr lang="en-US" dirty="0">
                <a:solidFill>
                  <a:srgbClr val="C00000"/>
                </a:solidFill>
                <a:latin typeface="Cooper Black" pitchFamily="18" charset="0"/>
              </a:rPr>
              <a:t>Second Stage </a:t>
            </a:r>
            <a:endParaRPr lang="ar-SA" dirty="0">
              <a:solidFill>
                <a:srgbClr val="C00000"/>
              </a:solidFill>
              <a:latin typeface="Cooper Black" pitchFamily="18" charset="0"/>
            </a:endParaRPr>
          </a:p>
        </p:txBody>
      </p:sp>
      <p:sp>
        <p:nvSpPr>
          <p:cNvPr id="3" name="عنوان فرعي 2"/>
          <p:cNvSpPr>
            <a:spLocks noGrp="1"/>
          </p:cNvSpPr>
          <p:nvPr>
            <p:ph type="subTitle" idx="1"/>
          </p:nvPr>
        </p:nvSpPr>
        <p:spPr>
          <a:xfrm>
            <a:off x="899592" y="3501008"/>
            <a:ext cx="7560840" cy="1440160"/>
          </a:xfrm>
          <a:solidFill>
            <a:schemeClr val="accent2"/>
          </a:solidFill>
          <a:effectLst>
            <a:reflection blurRad="6350" stA="52000" endA="300" endPos="35000" dir="5400000" sy="-100000" algn="bl" rotWithShape="0"/>
          </a:effectLst>
        </p:spPr>
        <p:txBody>
          <a:bodyPr>
            <a:noAutofit/>
          </a:bodyPr>
          <a:lstStyle/>
          <a:p>
            <a:r>
              <a:rPr lang="en-US" sz="4000" b="1" i="1" dirty="0" smtClean="0">
                <a:solidFill>
                  <a:srgbClr val="FFFF00"/>
                </a:solidFill>
                <a:latin typeface="Baskerville Old Face" pitchFamily="18" charset="0"/>
              </a:rPr>
              <a:t>Head </a:t>
            </a:r>
            <a:r>
              <a:rPr lang="en-US" sz="4000" b="1" i="1" dirty="0" smtClean="0">
                <a:solidFill>
                  <a:srgbClr val="FFFF00"/>
                </a:solidFill>
                <a:latin typeface="Baskerville Old Face" pitchFamily="18" charset="0"/>
              </a:rPr>
              <a:t>injuries</a:t>
            </a:r>
          </a:p>
          <a:p>
            <a:r>
              <a:rPr lang="ar-SA" sz="4000" b="1" i="1" dirty="0" err="1" smtClean="0">
                <a:solidFill>
                  <a:srgbClr val="FFFF00"/>
                </a:solidFill>
                <a:latin typeface="Baskerville Old Face" pitchFamily="18" charset="0"/>
                <a:cs typeface="DecoType Naskh Special" pitchFamily="2" charset="-78"/>
              </a:rPr>
              <a:t>م.م</a:t>
            </a:r>
            <a:r>
              <a:rPr lang="ar-SA" sz="4000" b="1" i="1" dirty="0" smtClean="0">
                <a:solidFill>
                  <a:srgbClr val="FFFF00"/>
                </a:solidFill>
                <a:latin typeface="Baskerville Old Face" pitchFamily="18" charset="0"/>
                <a:cs typeface="DecoType Naskh Special" pitchFamily="2" charset="-78"/>
              </a:rPr>
              <a:t>. فاطمة جبر</a:t>
            </a:r>
            <a:r>
              <a:rPr lang="en-US" sz="4000" b="1" i="1" dirty="0" smtClean="0">
                <a:solidFill>
                  <a:srgbClr val="FFFF00"/>
                </a:solidFill>
                <a:latin typeface="Baskerville Old Face" pitchFamily="18" charset="0"/>
                <a:cs typeface="DecoType Naskh Special" pitchFamily="2" charset="-78"/>
              </a:rPr>
              <a:t> </a:t>
            </a:r>
            <a:endParaRPr lang="ar-SA" sz="4000" b="1" i="1" dirty="0">
              <a:solidFill>
                <a:srgbClr val="FFFF00"/>
              </a:solidFill>
              <a:latin typeface="Baskerville Old Face" pitchFamily="18" charset="0"/>
              <a:cs typeface="DecoType Naskh Special" pitchFamily="2" charset="-78"/>
            </a:endParaRPr>
          </a:p>
        </p:txBody>
      </p:sp>
      <p:sp>
        <p:nvSpPr>
          <p:cNvPr id="4" name="إطار 3"/>
          <p:cNvSpPr/>
          <p:nvPr/>
        </p:nvSpPr>
        <p:spPr>
          <a:xfrm>
            <a:off x="683568" y="548680"/>
            <a:ext cx="7776864" cy="1728192"/>
          </a:xfrm>
          <a:prstGeom prst="fram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1816609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Skull Fractures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600200"/>
            <a:ext cx="8229600" cy="478112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a:bodyPr>
          <a:lstStyle/>
          <a:p>
            <a:pPr marL="0" indent="0" algn="l">
              <a:buNone/>
            </a:pPr>
            <a:r>
              <a:rPr lang="en-US" sz="3600" dirty="0">
                <a:solidFill>
                  <a:srgbClr val="FFFF00"/>
                </a:solidFill>
                <a:latin typeface="Times New Roman" pitchFamily="18" charset="0"/>
                <a:cs typeface="Times New Roman" pitchFamily="18" charset="0"/>
              </a:rPr>
              <a:t>A fracture may be open, indicating a scalp laceration or tear in the </a:t>
            </a:r>
            <a:r>
              <a:rPr lang="en-US" sz="3600" dirty="0" err="1">
                <a:solidFill>
                  <a:srgbClr val="FFFF00"/>
                </a:solidFill>
                <a:latin typeface="Times New Roman" pitchFamily="18" charset="0"/>
                <a:cs typeface="Times New Roman" pitchFamily="18" charset="0"/>
              </a:rPr>
              <a:t>dura</a:t>
            </a:r>
            <a:r>
              <a:rPr lang="en-US" sz="3600" dirty="0">
                <a:solidFill>
                  <a:srgbClr val="FFFF00"/>
                </a:solidFill>
                <a:latin typeface="Times New Roman" pitchFamily="18" charset="0"/>
                <a:cs typeface="Times New Roman" pitchFamily="18" charset="0"/>
              </a:rPr>
              <a:t> (e.g., from a bullet or an ice pick), or closed, in which case the </a:t>
            </a:r>
            <a:r>
              <a:rPr lang="en-US" sz="3600" dirty="0" err="1">
                <a:solidFill>
                  <a:srgbClr val="FFFF00"/>
                </a:solidFill>
                <a:latin typeface="Times New Roman" pitchFamily="18" charset="0"/>
                <a:cs typeface="Times New Roman" pitchFamily="18" charset="0"/>
              </a:rPr>
              <a:t>dura</a:t>
            </a:r>
            <a:r>
              <a:rPr lang="en-US" sz="3600" dirty="0">
                <a:solidFill>
                  <a:srgbClr val="FFFF00"/>
                </a:solidFill>
                <a:latin typeface="Times New Roman" pitchFamily="18" charset="0"/>
                <a:cs typeface="Times New Roman" pitchFamily="18" charset="0"/>
              </a:rPr>
              <a:t> is intact.</a:t>
            </a:r>
          </a:p>
          <a:p>
            <a:pPr marL="0" indent="0" algn="l">
              <a:buNone/>
            </a:pP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4865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0"/>
            <a:ext cx="8784976" cy="112474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Autofit/>
          </a:bodyPr>
          <a:lstStyle/>
          <a:p>
            <a:r>
              <a:rPr lang="en-US" sz="4000" b="1" i="1" dirty="0">
                <a:solidFill>
                  <a:srgbClr val="1F497D">
                    <a:lumMod val="60000"/>
                    <a:lumOff val="40000"/>
                  </a:srgbClr>
                </a:solidFill>
                <a:latin typeface="Times New Roman" pitchFamily="18" charset="0"/>
                <a:cs typeface="Times New Roman" pitchFamily="18" charset="0"/>
              </a:rPr>
              <a:t>Clinical </a:t>
            </a:r>
            <a:r>
              <a:rPr lang="en-US" sz="4000" b="1" i="1" dirty="0" smtClean="0">
                <a:solidFill>
                  <a:srgbClr val="1F497D">
                    <a:lumMod val="60000"/>
                    <a:lumOff val="40000"/>
                  </a:srgbClr>
                </a:solidFill>
                <a:latin typeface="Times New Roman" pitchFamily="18" charset="0"/>
                <a:cs typeface="Times New Roman" pitchFamily="18" charset="0"/>
              </a:rPr>
              <a:t>Manifestations of Skull </a:t>
            </a:r>
            <a:r>
              <a:rPr lang="en-US" sz="4000" b="1" i="1" dirty="0">
                <a:solidFill>
                  <a:srgbClr val="1F497D">
                    <a:lumMod val="60000"/>
                    <a:lumOff val="40000"/>
                  </a:srgbClr>
                </a:solidFill>
                <a:latin typeface="Times New Roman" pitchFamily="18" charset="0"/>
                <a:cs typeface="Times New Roman" pitchFamily="18" charset="0"/>
              </a:rPr>
              <a:t>Fractures  </a:t>
            </a:r>
            <a:endParaRPr lang="ar-SA" sz="40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268760"/>
            <a:ext cx="8712968" cy="547260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smtClean="0">
                <a:solidFill>
                  <a:srgbClr val="FFFF00"/>
                </a:solidFill>
                <a:latin typeface="Times New Roman" pitchFamily="18" charset="0"/>
                <a:cs typeface="Times New Roman" pitchFamily="18" charset="0"/>
              </a:rPr>
              <a:t>1.Persistent, localized pain usually suggests that a fracture is present. </a:t>
            </a:r>
          </a:p>
          <a:p>
            <a:pPr marL="0" indent="0" algn="l" rtl="0">
              <a:buNone/>
            </a:pPr>
            <a:r>
              <a:rPr lang="en-US" sz="3600" dirty="0" smtClean="0">
                <a:solidFill>
                  <a:srgbClr val="FFFF00"/>
                </a:solidFill>
                <a:latin typeface="Times New Roman" pitchFamily="18" charset="0"/>
                <a:cs typeface="Times New Roman" pitchFamily="18" charset="0"/>
              </a:rPr>
              <a:t>2.Swelling in the region of the fracture. 3.Fractures of the base of the skull tend to traverse the </a:t>
            </a:r>
            <a:r>
              <a:rPr lang="en-US" sz="3600" dirty="0" err="1" smtClean="0">
                <a:solidFill>
                  <a:srgbClr val="FFFF00"/>
                </a:solidFill>
                <a:latin typeface="Times New Roman" pitchFamily="18" charset="0"/>
                <a:cs typeface="Times New Roman" pitchFamily="18" charset="0"/>
              </a:rPr>
              <a:t>paranasal</a:t>
            </a:r>
            <a:r>
              <a:rPr lang="en-US" sz="3600" dirty="0" smtClean="0">
                <a:solidFill>
                  <a:srgbClr val="FFFF00"/>
                </a:solidFill>
                <a:latin typeface="Times New Roman" pitchFamily="18" charset="0"/>
                <a:cs typeface="Times New Roman" pitchFamily="18" charset="0"/>
              </a:rPr>
              <a:t> sinus of the frontal </a:t>
            </a:r>
            <a:r>
              <a:rPr lang="en-US" sz="3600" dirty="0">
                <a:solidFill>
                  <a:srgbClr val="FFFF00"/>
                </a:solidFill>
                <a:latin typeface="Times New Roman" pitchFamily="18" charset="0"/>
                <a:cs typeface="Times New Roman" pitchFamily="18" charset="0"/>
              </a:rPr>
              <a:t>bone t</a:t>
            </a:r>
            <a:r>
              <a:rPr lang="en-US" sz="3600" dirty="0" smtClean="0">
                <a:solidFill>
                  <a:srgbClr val="FFFF00"/>
                </a:solidFill>
                <a:latin typeface="Times New Roman" pitchFamily="18" charset="0"/>
                <a:cs typeface="Times New Roman" pitchFamily="18" charset="0"/>
              </a:rPr>
              <a:t>herefore</a:t>
            </a:r>
            <a:r>
              <a:rPr lang="en-US" sz="3600" dirty="0">
                <a:solidFill>
                  <a:srgbClr val="FFFF00"/>
                </a:solidFill>
                <a:latin typeface="Times New Roman" pitchFamily="18" charset="0"/>
                <a:cs typeface="Times New Roman" pitchFamily="18" charset="0"/>
              </a:rPr>
              <a:t>, they frequently produce hemorrhage from the nose, pharynx, or ears, and blood may appear under the </a:t>
            </a:r>
            <a:r>
              <a:rPr lang="en-US" sz="3600" dirty="0" smtClean="0">
                <a:solidFill>
                  <a:srgbClr val="FFFF00"/>
                </a:solidFill>
                <a:latin typeface="Times New Roman" pitchFamily="18" charset="0"/>
                <a:cs typeface="Times New Roman" pitchFamily="18" charset="0"/>
              </a:rPr>
              <a:t>conjunctiva or the middle ear located in the temporal bone</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6913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640960" cy="128701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fontScale="90000"/>
          </a:bodyPr>
          <a:lstStyle/>
          <a:p>
            <a:r>
              <a:rPr lang="en-US" b="1" i="1" dirty="0">
                <a:solidFill>
                  <a:srgbClr val="1F497D">
                    <a:lumMod val="60000"/>
                    <a:lumOff val="40000"/>
                  </a:srgbClr>
                </a:solidFill>
                <a:latin typeface="Times New Roman" pitchFamily="18" charset="0"/>
                <a:cs typeface="Times New Roman" pitchFamily="18" charset="0"/>
              </a:rPr>
              <a:t>Clinical Manifestations of Skull Fractures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600200"/>
            <a:ext cx="8640960" cy="4997152"/>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fontScale="92500" lnSpcReduction="10000"/>
          </a:bodyPr>
          <a:lstStyle/>
          <a:p>
            <a:pPr marL="0" indent="0" algn="l" rtl="0">
              <a:buNone/>
            </a:pPr>
            <a:r>
              <a:rPr lang="en-US" sz="4000" dirty="0" smtClean="0">
                <a:solidFill>
                  <a:srgbClr val="FFFF00"/>
                </a:solidFill>
                <a:latin typeface="Times New Roman" pitchFamily="18" charset="0"/>
                <a:cs typeface="Times New Roman" pitchFamily="18" charset="0"/>
              </a:rPr>
              <a:t>4. An </a:t>
            </a:r>
            <a:r>
              <a:rPr lang="en-US" sz="4000" dirty="0">
                <a:solidFill>
                  <a:srgbClr val="FFFF00"/>
                </a:solidFill>
                <a:latin typeface="Times New Roman" pitchFamily="18" charset="0"/>
                <a:cs typeface="Times New Roman" pitchFamily="18" charset="0"/>
              </a:rPr>
              <a:t>area of ecchymosis (bruising) may be seen over the mastoid (Battle’s sign). </a:t>
            </a:r>
            <a:endParaRPr lang="en-US" sz="4000" dirty="0" smtClean="0">
              <a:solidFill>
                <a:srgbClr val="FFFF00"/>
              </a:solidFill>
              <a:latin typeface="Times New Roman" pitchFamily="18" charset="0"/>
              <a:cs typeface="Times New Roman" pitchFamily="18" charset="0"/>
            </a:endParaRPr>
          </a:p>
          <a:p>
            <a:pPr marL="0" indent="0" algn="l" rtl="0">
              <a:buNone/>
            </a:pPr>
            <a:r>
              <a:rPr lang="en-US" sz="4000" dirty="0" smtClean="0">
                <a:solidFill>
                  <a:srgbClr val="FFFF00"/>
                </a:solidFill>
                <a:latin typeface="Times New Roman" pitchFamily="18" charset="0"/>
                <a:cs typeface="Times New Roman" pitchFamily="18" charset="0"/>
              </a:rPr>
              <a:t>5.Basilar </a:t>
            </a:r>
            <a:r>
              <a:rPr lang="en-US" sz="4000" dirty="0">
                <a:solidFill>
                  <a:srgbClr val="FFFF00"/>
                </a:solidFill>
                <a:latin typeface="Times New Roman" pitchFamily="18" charset="0"/>
                <a:cs typeface="Times New Roman" pitchFamily="18" charset="0"/>
              </a:rPr>
              <a:t>skull fractures are suspected when CSF escapes from the ears (CSF </a:t>
            </a:r>
            <a:r>
              <a:rPr lang="en-US" sz="4000" dirty="0" err="1">
                <a:solidFill>
                  <a:srgbClr val="FFFF00"/>
                </a:solidFill>
                <a:latin typeface="Times New Roman" pitchFamily="18" charset="0"/>
                <a:cs typeface="Times New Roman" pitchFamily="18" charset="0"/>
              </a:rPr>
              <a:t>otorrhea</a:t>
            </a:r>
            <a:r>
              <a:rPr lang="en-US" sz="4000" dirty="0">
                <a:solidFill>
                  <a:srgbClr val="FFFF00"/>
                </a:solidFill>
                <a:latin typeface="Times New Roman" pitchFamily="18" charset="0"/>
                <a:cs typeface="Times New Roman" pitchFamily="18" charset="0"/>
              </a:rPr>
              <a:t>) and the </a:t>
            </a:r>
            <a:r>
              <a:rPr lang="en-US" sz="4000" dirty="0" smtClean="0">
                <a:solidFill>
                  <a:srgbClr val="FFFF00"/>
                </a:solidFill>
                <a:latin typeface="Times New Roman" pitchFamily="18" charset="0"/>
                <a:cs typeface="Times New Roman" pitchFamily="18" charset="0"/>
              </a:rPr>
              <a:t>nose (CSF </a:t>
            </a:r>
            <a:r>
              <a:rPr lang="en-US" sz="4000" dirty="0">
                <a:solidFill>
                  <a:srgbClr val="FFFF00"/>
                </a:solidFill>
                <a:latin typeface="Times New Roman" pitchFamily="18" charset="0"/>
                <a:cs typeface="Times New Roman" pitchFamily="18" charset="0"/>
              </a:rPr>
              <a:t>rhinorrhea). Drainage of CSF is a serious problem, because meningeal infection can occur if organisms gain access to the cranial contents via the nose, ear, or sinus through a tear in the </a:t>
            </a:r>
            <a:r>
              <a:rPr lang="en-US" sz="4000" dirty="0" err="1">
                <a:solidFill>
                  <a:srgbClr val="FFFF00"/>
                </a:solidFill>
                <a:latin typeface="Times New Roman" pitchFamily="18" charset="0"/>
                <a:cs typeface="Times New Roman" pitchFamily="18" charset="0"/>
              </a:rPr>
              <a:t>dura</a:t>
            </a:r>
            <a:r>
              <a:rPr lang="en-US" sz="4000" dirty="0">
                <a:solidFill>
                  <a:srgbClr val="FFFF00"/>
                </a:solidFill>
                <a:latin typeface="Times New Roman" pitchFamily="18" charset="0"/>
                <a:cs typeface="Times New Roman" pitchFamily="18" charset="0"/>
              </a:rPr>
              <a:t>. </a:t>
            </a:r>
            <a:endParaRPr lang="ar-SA" sz="4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99100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507288" cy="1143000"/>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fontScale="90000"/>
          </a:bodyPr>
          <a:lstStyle/>
          <a:p>
            <a:r>
              <a:rPr lang="en-US" b="1" i="1" dirty="0">
                <a:solidFill>
                  <a:srgbClr val="1F497D">
                    <a:lumMod val="60000"/>
                    <a:lumOff val="40000"/>
                  </a:srgbClr>
                </a:solidFill>
                <a:latin typeface="Times New Roman" pitchFamily="18" charset="0"/>
                <a:cs typeface="Times New Roman" pitchFamily="18" charset="0"/>
              </a:rPr>
              <a:t>Assessment and </a:t>
            </a:r>
            <a:r>
              <a:rPr lang="en-US" b="1" i="1" dirty="0" smtClean="0">
                <a:solidFill>
                  <a:srgbClr val="1F497D">
                    <a:lumMod val="60000"/>
                    <a:lumOff val="40000"/>
                  </a:srgbClr>
                </a:solidFill>
                <a:latin typeface="Times New Roman" pitchFamily="18" charset="0"/>
                <a:cs typeface="Times New Roman" pitchFamily="18" charset="0"/>
              </a:rPr>
              <a:t>Diagnosis of </a:t>
            </a:r>
            <a:r>
              <a:rPr lang="en-US" b="1" i="1" dirty="0">
                <a:solidFill>
                  <a:srgbClr val="1F497D">
                    <a:lumMod val="60000"/>
                    <a:lumOff val="40000"/>
                  </a:srgbClr>
                </a:solidFill>
                <a:latin typeface="Times New Roman" pitchFamily="18" charset="0"/>
                <a:cs typeface="Times New Roman" pitchFamily="18" charset="0"/>
              </a:rPr>
              <a:t>Skull Fractures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323528" y="1600200"/>
            <a:ext cx="8424936" cy="4997152"/>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fontScale="92500"/>
          </a:bodyPr>
          <a:lstStyle/>
          <a:p>
            <a:pPr marL="0" indent="0" algn="l">
              <a:buNone/>
            </a:pPr>
            <a:r>
              <a:rPr lang="en-US" sz="4000" dirty="0" smtClean="0">
                <a:solidFill>
                  <a:srgbClr val="FFFF00"/>
                </a:solidFill>
                <a:latin typeface="Times New Roman" pitchFamily="18" charset="0"/>
                <a:cs typeface="Times New Roman" pitchFamily="18" charset="0"/>
              </a:rPr>
              <a:t>A </a:t>
            </a:r>
            <a:r>
              <a:rPr lang="en-US" sz="4000" dirty="0">
                <a:solidFill>
                  <a:srgbClr val="FFFF00"/>
                </a:solidFill>
                <a:latin typeface="Times New Roman" pitchFamily="18" charset="0"/>
                <a:cs typeface="Times New Roman" pitchFamily="18" charset="0"/>
              </a:rPr>
              <a:t>computed tomography (CT) scan is used to diagnose a skull fracture. The ease with which a diagnosis of skull fracture is made depends on the site of the fracture. If a fracture is found on CT </a:t>
            </a:r>
            <a:r>
              <a:rPr lang="en-US" sz="4000" dirty="0" smtClean="0">
                <a:solidFill>
                  <a:srgbClr val="FFFF00"/>
                </a:solidFill>
                <a:latin typeface="Times New Roman" pitchFamily="18" charset="0"/>
                <a:cs typeface="Times New Roman" pitchFamily="18" charset="0"/>
              </a:rPr>
              <a:t>scan.</a:t>
            </a:r>
          </a:p>
          <a:p>
            <a:pPr marL="0" indent="0" algn="l">
              <a:buNone/>
            </a:pPr>
            <a:r>
              <a:rPr lang="en-US" sz="4000" dirty="0" smtClean="0">
                <a:solidFill>
                  <a:srgbClr val="FFFF00"/>
                </a:solidFill>
                <a:latin typeface="Times New Roman" pitchFamily="18" charset="0"/>
                <a:cs typeface="Times New Roman" pitchFamily="18" charset="0"/>
              </a:rPr>
              <a:t>Magnetic </a:t>
            </a:r>
            <a:r>
              <a:rPr lang="en-US" sz="4000" dirty="0">
                <a:solidFill>
                  <a:srgbClr val="FFFF00"/>
                </a:solidFill>
                <a:latin typeface="Times New Roman" pitchFamily="18" charset="0"/>
                <a:cs typeface="Times New Roman" pitchFamily="18" charset="0"/>
              </a:rPr>
              <a:t>resonance imaging (MRI) provides better resolution and clearer pictures of the injured area</a:t>
            </a:r>
            <a:endParaRPr lang="ar-SA" sz="4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82767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640960" cy="92211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sz="3600" b="1" i="1" dirty="0">
                <a:solidFill>
                  <a:srgbClr val="1F497D">
                    <a:lumMod val="60000"/>
                    <a:lumOff val="40000"/>
                  </a:srgbClr>
                </a:solidFill>
                <a:latin typeface="Times New Roman" pitchFamily="18" charset="0"/>
                <a:cs typeface="Times New Roman" pitchFamily="18" charset="0"/>
              </a:rPr>
              <a:t>Medical </a:t>
            </a:r>
            <a:r>
              <a:rPr lang="en-US" sz="3600" b="1" i="1" dirty="0" smtClean="0">
                <a:solidFill>
                  <a:srgbClr val="1F497D">
                    <a:lumMod val="60000"/>
                    <a:lumOff val="40000"/>
                  </a:srgbClr>
                </a:solidFill>
                <a:latin typeface="Times New Roman" pitchFamily="18" charset="0"/>
                <a:cs typeface="Times New Roman" pitchFamily="18" charset="0"/>
              </a:rPr>
              <a:t>Management of skull </a:t>
            </a:r>
            <a:r>
              <a:rPr lang="en-US" sz="3600" b="1" i="1" dirty="0">
                <a:solidFill>
                  <a:srgbClr val="1F497D">
                    <a:lumMod val="60000"/>
                    <a:lumOff val="40000"/>
                  </a:srgbClr>
                </a:solidFill>
                <a:latin typeface="Times New Roman" pitchFamily="18" charset="0"/>
                <a:cs typeface="Times New Roman" pitchFamily="18" charset="0"/>
              </a:rPr>
              <a:t>fractures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340768"/>
            <a:ext cx="8856984" cy="5328592"/>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err="1" smtClean="0">
                <a:solidFill>
                  <a:srgbClr val="FFFF00"/>
                </a:solidFill>
                <a:latin typeface="Times New Roman" pitchFamily="18" charset="0"/>
                <a:cs typeface="Times New Roman" pitchFamily="18" charset="0"/>
              </a:rPr>
              <a:t>Nondepressed</a:t>
            </a:r>
            <a:r>
              <a:rPr lang="en-US" sz="3600" dirty="0" smtClean="0">
                <a:solidFill>
                  <a:srgbClr val="FFFF00"/>
                </a:solidFill>
                <a:latin typeface="Times New Roman" pitchFamily="18" charset="0"/>
                <a:cs typeface="Times New Roman" pitchFamily="18" charset="0"/>
              </a:rPr>
              <a:t> </a:t>
            </a:r>
            <a:r>
              <a:rPr lang="en-US" sz="3600" dirty="0">
                <a:solidFill>
                  <a:srgbClr val="FFFF00"/>
                </a:solidFill>
                <a:latin typeface="Times New Roman" pitchFamily="18" charset="0"/>
                <a:cs typeface="Times New Roman" pitchFamily="18" charset="0"/>
              </a:rPr>
              <a:t>skull fractures generally do not require surgical treatment; however, close observation of the patient is essential. Nursing personnel may observe the patient in the hospital, but if no underlying brain injury is present, the patient may be allowed to return home. If the patient is discharged home, </a:t>
            </a:r>
            <a:r>
              <a:rPr lang="en-US" sz="3600" dirty="0" smtClean="0">
                <a:solidFill>
                  <a:srgbClr val="FFFF00"/>
                </a:solidFill>
                <a:latin typeface="Times New Roman" pitchFamily="18" charset="0"/>
                <a:cs typeface="Times New Roman" pitchFamily="18" charset="0"/>
              </a:rPr>
              <a:t>specific </a:t>
            </a:r>
            <a:r>
              <a:rPr lang="en-US" sz="3600" dirty="0">
                <a:solidFill>
                  <a:srgbClr val="FFFF00"/>
                </a:solidFill>
                <a:latin typeface="Times New Roman" pitchFamily="18" charset="0"/>
                <a:cs typeface="Times New Roman" pitchFamily="18" charset="0"/>
              </a:rPr>
              <a:t>instructions must be given to the </a:t>
            </a:r>
            <a:r>
              <a:rPr lang="en-US" sz="3600" dirty="0" smtClean="0">
                <a:solidFill>
                  <a:srgbClr val="FFFF00"/>
                </a:solidFill>
                <a:latin typeface="Times New Roman" pitchFamily="18" charset="0"/>
                <a:cs typeface="Times New Roman" pitchFamily="18" charset="0"/>
              </a:rPr>
              <a:t>family.</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82845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92211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sz="3600" b="1" i="1" dirty="0">
                <a:solidFill>
                  <a:srgbClr val="1F497D">
                    <a:lumMod val="60000"/>
                    <a:lumOff val="40000"/>
                  </a:srgbClr>
                </a:solidFill>
                <a:latin typeface="Times New Roman" pitchFamily="18" charset="0"/>
                <a:cs typeface="Times New Roman" pitchFamily="18" charset="0"/>
              </a:rPr>
              <a:t>Medical Management of skull fractures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412776"/>
            <a:ext cx="8640960" cy="525658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Depressed skull fractures usually require surgery with elevation of the skull and </a:t>
            </a:r>
            <a:r>
              <a:rPr lang="en-US" sz="3600" dirty="0" err="1">
                <a:solidFill>
                  <a:srgbClr val="FFFF00"/>
                </a:solidFill>
                <a:latin typeface="Times New Roman" pitchFamily="18" charset="0"/>
                <a:cs typeface="Times New Roman" pitchFamily="18" charset="0"/>
              </a:rPr>
              <a:t>débridement</a:t>
            </a:r>
            <a:r>
              <a:rPr lang="en-US" sz="3600" dirty="0">
                <a:solidFill>
                  <a:srgbClr val="FFFF00"/>
                </a:solidFill>
                <a:latin typeface="Times New Roman" pitchFamily="18" charset="0"/>
                <a:cs typeface="Times New Roman" pitchFamily="18" charset="0"/>
              </a:rPr>
              <a:t>, usually within 24 hours of injury.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902491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92211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Brain Injury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340768"/>
            <a:ext cx="8712968" cy="525658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Closed (blunt) brain injury occurs when the head accelerates and then rapidly decelerates or collides with another object (e.g., a wall, the dashboard of a car) and brain tissue is damaged but there is no opening through the skull and </a:t>
            </a:r>
            <a:r>
              <a:rPr lang="en-US" sz="3600" dirty="0" err="1">
                <a:solidFill>
                  <a:srgbClr val="FFFF00"/>
                </a:solidFill>
                <a:latin typeface="Times New Roman" pitchFamily="18" charset="0"/>
                <a:cs typeface="Times New Roman" pitchFamily="18" charset="0"/>
              </a:rPr>
              <a:t>dura</a:t>
            </a:r>
            <a:endParaRPr lang="en-US"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765993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8712968" cy="85010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Brain Injury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196752"/>
            <a:ext cx="8784976" cy="5544616"/>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Open brain injury occurs when an object penetrates the skull, enters the brain, and damages the soft brain tissue in its path (penetrating injury), or when blunt trauma to the head is so severe that it opens the scalp, skull, and </a:t>
            </a:r>
            <a:r>
              <a:rPr lang="en-US" sz="3600" dirty="0" err="1">
                <a:solidFill>
                  <a:srgbClr val="FFFF00"/>
                </a:solidFill>
                <a:latin typeface="Times New Roman" pitchFamily="18" charset="0"/>
                <a:cs typeface="Times New Roman" pitchFamily="18" charset="0"/>
              </a:rPr>
              <a:t>dura</a:t>
            </a:r>
            <a:r>
              <a:rPr lang="en-US" sz="3600" dirty="0">
                <a:solidFill>
                  <a:srgbClr val="FFFF00"/>
                </a:solidFill>
                <a:latin typeface="Times New Roman" pitchFamily="18" charset="0"/>
                <a:cs typeface="Times New Roman" pitchFamily="18" charset="0"/>
              </a:rPr>
              <a:t> to expose the brain. Injuries to the brain can be focal or </a:t>
            </a:r>
            <a:r>
              <a:rPr lang="en-US" sz="3600" dirty="0" smtClean="0">
                <a:solidFill>
                  <a:srgbClr val="FFFF00"/>
                </a:solidFill>
                <a:latin typeface="Times New Roman" pitchFamily="18" charset="0"/>
                <a:cs typeface="Times New Roman" pitchFamily="18" charset="0"/>
              </a:rPr>
              <a:t>diffuse</a:t>
            </a:r>
            <a:r>
              <a:rPr lang="en-US" sz="3600" dirty="0">
                <a:solidFill>
                  <a:srgbClr val="FFFF00"/>
                </a:solidFill>
                <a:latin typeface="Times New Roman" pitchFamily="18" charset="0"/>
                <a:cs typeface="Times New Roman" pitchFamily="18" charset="0"/>
              </a:rPr>
              <a:t>. Focal injuries include contusions and hematomas. Concussions and </a:t>
            </a:r>
            <a:r>
              <a:rPr lang="en-US" sz="3600" dirty="0" smtClean="0">
                <a:solidFill>
                  <a:srgbClr val="FFFF00"/>
                </a:solidFill>
                <a:latin typeface="Times New Roman" pitchFamily="18" charset="0"/>
                <a:cs typeface="Times New Roman" pitchFamily="18" charset="0"/>
              </a:rPr>
              <a:t>diffuse </a:t>
            </a:r>
            <a:r>
              <a:rPr lang="en-US" sz="3600" dirty="0">
                <a:solidFill>
                  <a:srgbClr val="FFFF00"/>
                </a:solidFill>
                <a:latin typeface="Times New Roman" pitchFamily="18" charset="0"/>
                <a:cs typeface="Times New Roman" pitchFamily="18" charset="0"/>
              </a:rPr>
              <a:t>axonal injuries are the major diffuse injuries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580483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856984" cy="77809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Types of Brain Injury: concussion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980728"/>
            <a:ext cx="8856984" cy="5760640"/>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a:bodyPr>
          <a:lstStyle/>
          <a:p>
            <a:pPr marL="0" indent="0" algn="l" rtl="0">
              <a:buNone/>
            </a:pPr>
            <a:r>
              <a:rPr lang="en-US" sz="3600" dirty="0">
                <a:solidFill>
                  <a:srgbClr val="FFFF00"/>
                </a:solidFill>
                <a:latin typeface="Times New Roman" pitchFamily="18" charset="0"/>
                <a:cs typeface="Times New Roman" pitchFamily="18" charset="0"/>
              </a:rPr>
              <a:t>A concussion after head injury is a temporary loss of neurologic function with no apparent structural damage to the brain. A concussion (also referred to as a mild TBI) may or may not produce a brief loss of consciousness </a:t>
            </a:r>
            <a:r>
              <a:rPr lang="en-US" sz="3600" dirty="0" smtClean="0">
                <a:solidFill>
                  <a:srgbClr val="FFFF00"/>
                </a:solidFill>
                <a:latin typeface="Times New Roman" pitchFamily="18" charset="0"/>
                <a:cs typeface="Times New Roman" pitchFamily="18" charset="0"/>
              </a:rPr>
              <a:t>.</a:t>
            </a:r>
          </a:p>
          <a:p>
            <a:pPr marL="0" indent="0" algn="l" rtl="0">
              <a:buNone/>
            </a:pPr>
            <a:r>
              <a:rPr lang="en-US" sz="3600" dirty="0">
                <a:solidFill>
                  <a:srgbClr val="FFFF00"/>
                </a:solidFill>
                <a:latin typeface="Times New Roman" pitchFamily="18" charset="0"/>
                <a:cs typeface="Times New Roman" pitchFamily="18" charset="0"/>
              </a:rPr>
              <a:t>The mechanism of injury is usually blunt trauma from an acceleration-deceleration force, a direct blow, or a blast injury</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585171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7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87086"/>
            <a:ext cx="8435280" cy="74962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a:normAutofit fontScale="90000"/>
          </a:bodyPr>
          <a:lstStyle/>
          <a:p>
            <a:r>
              <a:rPr lang="en-US" dirty="0">
                <a:solidFill>
                  <a:schemeClr val="tx2">
                    <a:lumMod val="60000"/>
                    <a:lumOff val="40000"/>
                  </a:schemeClr>
                </a:solidFill>
                <a:latin typeface="Times New Roman" pitchFamily="18" charset="0"/>
                <a:cs typeface="Times New Roman" pitchFamily="18" charset="0"/>
              </a:rPr>
              <a:t>Head Injuries </a:t>
            </a:r>
            <a:endParaRPr lang="ar-SA"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980728"/>
            <a:ext cx="8928992" cy="5688632"/>
          </a:xfrm>
          <a:solidFill>
            <a:schemeClr val="accent1">
              <a:lumMod val="75000"/>
            </a:schemeClr>
          </a:solidFill>
          <a:ln>
            <a:solidFill>
              <a:srgbClr val="92D050"/>
            </a:solidFill>
          </a:ln>
          <a:effectLst>
            <a:glow rad="63500">
              <a:schemeClr val="accent1">
                <a:satMod val="175000"/>
                <a:alpha val="40000"/>
              </a:schemeClr>
            </a:glow>
          </a:effectLst>
        </p:spPr>
        <p:txBody>
          <a:bodyPr>
            <a:noAutofit/>
          </a:bodyPr>
          <a:lstStyle/>
          <a:p>
            <a:pPr marL="0" indent="0" algn="l">
              <a:spcBef>
                <a:spcPct val="0"/>
              </a:spcBef>
              <a:buNone/>
            </a:pPr>
            <a:r>
              <a:rPr lang="en-US" dirty="0">
                <a:solidFill>
                  <a:srgbClr val="FFFF00"/>
                </a:solidFill>
                <a:latin typeface="Times New Roman" pitchFamily="18" charset="0"/>
                <a:ea typeface="+mj-ea"/>
                <a:cs typeface="Times New Roman" pitchFamily="18" charset="0"/>
              </a:rPr>
              <a:t>is a broad </a:t>
            </a:r>
            <a:r>
              <a:rPr lang="en-US" dirty="0" smtClean="0">
                <a:solidFill>
                  <a:srgbClr val="FFFF00"/>
                </a:solidFill>
                <a:latin typeface="Times New Roman" pitchFamily="18" charset="0"/>
                <a:ea typeface="+mj-ea"/>
                <a:cs typeface="Times New Roman" pitchFamily="18" charset="0"/>
              </a:rPr>
              <a:t>classification </a:t>
            </a:r>
            <a:r>
              <a:rPr lang="en-US" dirty="0">
                <a:solidFill>
                  <a:srgbClr val="FFFF00"/>
                </a:solidFill>
                <a:latin typeface="Times New Roman" pitchFamily="18" charset="0"/>
                <a:ea typeface="+mj-ea"/>
                <a:cs typeface="Times New Roman" pitchFamily="18" charset="0"/>
              </a:rPr>
              <a:t>that includes injury to the scalp, skull, or brain. </a:t>
            </a:r>
            <a:r>
              <a:rPr lang="en-US" dirty="0" smtClean="0">
                <a:solidFill>
                  <a:srgbClr val="FFFF00"/>
                </a:solidFill>
                <a:latin typeface="Times New Roman" pitchFamily="18" charset="0"/>
                <a:ea typeface="+mj-ea"/>
                <a:cs typeface="Times New Roman" pitchFamily="18" charset="0"/>
              </a:rPr>
              <a:t>A </a:t>
            </a:r>
            <a:r>
              <a:rPr lang="en-US" dirty="0">
                <a:solidFill>
                  <a:srgbClr val="FFFF00"/>
                </a:solidFill>
                <a:latin typeface="Times New Roman" pitchFamily="18" charset="0"/>
                <a:ea typeface="+mj-ea"/>
                <a:cs typeface="Times New Roman" pitchFamily="18" charset="0"/>
              </a:rPr>
              <a:t>head injury may lead to conditions ranging from mild concussion to coma and death; the most serious form is known as a traumatic brain injury (TBI). The most common causes of TBIs are falls (35.2%), motor vehicle crashes (17.3%), being struck by objects (16.5%), and assaults (10</a:t>
            </a:r>
            <a:r>
              <a:rPr lang="en-US" dirty="0" smtClean="0">
                <a:solidFill>
                  <a:srgbClr val="FFFF00"/>
                </a:solidFill>
                <a:latin typeface="Times New Roman" pitchFamily="18" charset="0"/>
                <a:ea typeface="+mj-ea"/>
                <a:cs typeface="Times New Roman" pitchFamily="18" charset="0"/>
              </a:rPr>
              <a:t>%). </a:t>
            </a:r>
            <a:r>
              <a:rPr lang="en-US" dirty="0">
                <a:solidFill>
                  <a:srgbClr val="FFFF00"/>
                </a:solidFill>
                <a:latin typeface="Times New Roman" pitchFamily="18" charset="0"/>
                <a:ea typeface="+mj-ea"/>
                <a:cs typeface="Times New Roman" pitchFamily="18" charset="0"/>
              </a:rPr>
              <a:t>In every age group, TBI rates are higher for males than females. </a:t>
            </a:r>
            <a:endParaRPr lang="ar-SA" dirty="0">
              <a:solidFill>
                <a:srgbClr val="FFFF00"/>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99436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86409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Types of Brain </a:t>
            </a:r>
            <a:r>
              <a:rPr lang="en-US" b="1" i="1" dirty="0" smtClean="0">
                <a:solidFill>
                  <a:srgbClr val="1F497D">
                    <a:lumMod val="60000"/>
                    <a:lumOff val="40000"/>
                  </a:srgbClr>
                </a:solidFill>
                <a:latin typeface="Times New Roman" pitchFamily="18" charset="0"/>
                <a:cs typeface="Times New Roman" pitchFamily="18" charset="0"/>
              </a:rPr>
              <a:t>Injury: concussion</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124744"/>
            <a:ext cx="8928992" cy="561662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fontScale="85000" lnSpcReduction="20000"/>
          </a:bodyPr>
          <a:lstStyle/>
          <a:p>
            <a:pPr marL="0" indent="0" algn="l" rtl="0">
              <a:buNone/>
            </a:pPr>
            <a:r>
              <a:rPr lang="en-US" sz="4000" dirty="0">
                <a:solidFill>
                  <a:srgbClr val="FFFF00"/>
                </a:solidFill>
                <a:latin typeface="Times New Roman" pitchFamily="18" charset="0"/>
                <a:cs typeface="Times New Roman" pitchFamily="18" charset="0"/>
              </a:rPr>
              <a:t>There are three grades of concussion </a:t>
            </a:r>
            <a:endParaRPr lang="en-US" sz="4000" dirty="0" smtClean="0">
              <a:solidFill>
                <a:srgbClr val="FFFF00"/>
              </a:solidFill>
              <a:latin typeface="Times New Roman" pitchFamily="18" charset="0"/>
              <a:cs typeface="Times New Roman" pitchFamily="18" charset="0"/>
            </a:endParaRPr>
          </a:p>
          <a:p>
            <a:pPr marL="0" indent="0" algn="l" rtl="0">
              <a:buNone/>
            </a:pPr>
            <a:r>
              <a:rPr lang="en-US" sz="4000" dirty="0">
                <a:solidFill>
                  <a:srgbClr val="FFFF00"/>
                </a:solidFill>
                <a:latin typeface="Times New Roman" pitchFamily="18" charset="0"/>
                <a:cs typeface="Times New Roman" pitchFamily="18" charset="0"/>
              </a:rPr>
              <a:t>grade 1 </a:t>
            </a:r>
            <a:r>
              <a:rPr lang="en-US" sz="4000" dirty="0" smtClean="0">
                <a:solidFill>
                  <a:srgbClr val="FFFF00"/>
                </a:solidFill>
                <a:latin typeface="Times New Roman" pitchFamily="18" charset="0"/>
                <a:cs typeface="Times New Roman" pitchFamily="18" charset="0"/>
              </a:rPr>
              <a:t>has </a:t>
            </a:r>
            <a:r>
              <a:rPr lang="en-US" sz="4000" dirty="0">
                <a:solidFill>
                  <a:srgbClr val="FFFF00"/>
                </a:solidFill>
                <a:latin typeface="Times New Roman" pitchFamily="18" charset="0"/>
                <a:cs typeface="Times New Roman" pitchFamily="18" charset="0"/>
              </a:rPr>
              <a:t>symptoms of transient confusion, no loss of consciousness, and duration of mental status abnormalities on examination that resolve in less than 15 minutes. </a:t>
            </a:r>
            <a:endParaRPr lang="en-US" sz="4000" dirty="0" smtClean="0">
              <a:solidFill>
                <a:srgbClr val="FFFF00"/>
              </a:solidFill>
              <a:latin typeface="Times New Roman" pitchFamily="18" charset="0"/>
              <a:cs typeface="Times New Roman" pitchFamily="18" charset="0"/>
            </a:endParaRPr>
          </a:p>
          <a:p>
            <a:pPr marL="0" indent="0" algn="l" rtl="0">
              <a:buNone/>
            </a:pPr>
            <a:r>
              <a:rPr lang="en-US" sz="4000" dirty="0" smtClean="0">
                <a:solidFill>
                  <a:srgbClr val="FFFF00"/>
                </a:solidFill>
                <a:latin typeface="Times New Roman" pitchFamily="18" charset="0"/>
                <a:cs typeface="Times New Roman" pitchFamily="18" charset="0"/>
              </a:rPr>
              <a:t>A </a:t>
            </a:r>
            <a:r>
              <a:rPr lang="en-US" sz="4000" dirty="0">
                <a:solidFill>
                  <a:srgbClr val="FFFF00"/>
                </a:solidFill>
                <a:latin typeface="Times New Roman" pitchFamily="18" charset="0"/>
                <a:cs typeface="Times New Roman" pitchFamily="18" charset="0"/>
              </a:rPr>
              <a:t>grade 2 </a:t>
            </a:r>
            <a:r>
              <a:rPr lang="en-US" sz="4000" dirty="0" smtClean="0">
                <a:solidFill>
                  <a:srgbClr val="FFFF00"/>
                </a:solidFill>
                <a:latin typeface="Times New Roman" pitchFamily="18" charset="0"/>
                <a:cs typeface="Times New Roman" pitchFamily="18" charset="0"/>
              </a:rPr>
              <a:t>also </a:t>
            </a:r>
            <a:r>
              <a:rPr lang="en-US" sz="4000" dirty="0">
                <a:solidFill>
                  <a:srgbClr val="FFFF00"/>
                </a:solidFill>
                <a:latin typeface="Times New Roman" pitchFamily="18" charset="0"/>
                <a:cs typeface="Times New Roman" pitchFamily="18" charset="0"/>
              </a:rPr>
              <a:t>has symptoms of transient confusion and no loss of consciousness, but the concussion symptoms or mental status abnormalities on examination last more than 15 minutes</a:t>
            </a:r>
            <a:r>
              <a:rPr lang="en-US" sz="4000" dirty="0" smtClean="0">
                <a:solidFill>
                  <a:srgbClr val="FFFF00"/>
                </a:solidFill>
                <a:latin typeface="Times New Roman" pitchFamily="18" charset="0"/>
                <a:cs typeface="Times New Roman" pitchFamily="18" charset="0"/>
              </a:rPr>
              <a:t>.</a:t>
            </a:r>
          </a:p>
          <a:p>
            <a:pPr marL="0" indent="0" algn="l" rtl="0">
              <a:buNone/>
            </a:pPr>
            <a:r>
              <a:rPr lang="en-US" sz="4000" dirty="0" smtClean="0">
                <a:solidFill>
                  <a:srgbClr val="FFFF00"/>
                </a:solidFill>
                <a:latin typeface="Times New Roman" pitchFamily="18" charset="0"/>
                <a:cs typeface="Times New Roman" pitchFamily="18" charset="0"/>
              </a:rPr>
              <a:t> </a:t>
            </a:r>
            <a:r>
              <a:rPr lang="en-US" sz="4000" dirty="0">
                <a:solidFill>
                  <a:srgbClr val="FFFF00"/>
                </a:solidFill>
                <a:latin typeface="Times New Roman" pitchFamily="18" charset="0"/>
                <a:cs typeface="Times New Roman" pitchFamily="18" charset="0"/>
              </a:rPr>
              <a:t>In a grade </a:t>
            </a:r>
            <a:r>
              <a:rPr lang="en-US" sz="4000" dirty="0" smtClean="0">
                <a:solidFill>
                  <a:srgbClr val="FFFF00"/>
                </a:solidFill>
                <a:latin typeface="Times New Roman" pitchFamily="18" charset="0"/>
                <a:cs typeface="Times New Roman" pitchFamily="18" charset="0"/>
              </a:rPr>
              <a:t>3, </a:t>
            </a:r>
            <a:r>
              <a:rPr lang="en-US" sz="4000" dirty="0">
                <a:solidFill>
                  <a:srgbClr val="FFFF00"/>
                </a:solidFill>
                <a:latin typeface="Times New Roman" pitchFamily="18" charset="0"/>
                <a:cs typeface="Times New Roman" pitchFamily="18" charset="0"/>
              </a:rPr>
              <a:t>there is any loss of consciousness lasting from seconds to minutes </a:t>
            </a:r>
            <a:endParaRPr lang="ar-SA" sz="4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49677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92211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smtClean="0">
                <a:solidFill>
                  <a:srgbClr val="1F497D">
                    <a:lumMod val="60000"/>
                    <a:lumOff val="40000"/>
                  </a:srgbClr>
                </a:solidFill>
                <a:latin typeface="Times New Roman" pitchFamily="18" charset="0"/>
                <a:cs typeface="Times New Roman" pitchFamily="18" charset="0"/>
              </a:rPr>
              <a:t>Management of </a:t>
            </a:r>
            <a:r>
              <a:rPr lang="en-US" b="1" i="1" dirty="0">
                <a:solidFill>
                  <a:srgbClr val="1F497D">
                    <a:lumMod val="60000"/>
                    <a:lumOff val="40000"/>
                  </a:srgbClr>
                </a:solidFill>
                <a:latin typeface="Times New Roman" pitchFamily="18" charset="0"/>
                <a:cs typeface="Times New Roman" pitchFamily="18" charset="0"/>
              </a:rPr>
              <a:t>concussion</a:t>
            </a:r>
            <a:r>
              <a:rPr lang="en-US" b="1" i="1" dirty="0" smtClean="0">
                <a:solidFill>
                  <a:srgbClr val="1F497D">
                    <a:lumMod val="60000"/>
                    <a:lumOff val="40000"/>
                  </a:srgbClr>
                </a:solidFill>
                <a:latin typeface="Times New Roman" pitchFamily="18" charset="0"/>
                <a:cs typeface="Times New Roman" pitchFamily="18" charset="0"/>
              </a:rPr>
              <a:t>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196752"/>
            <a:ext cx="8928992" cy="5544616"/>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Monitoring includes observing the patient for a decrease in level of consciousness (LOC), worsening headache, dizziness, seizures, abnormal pupil response, vomiting, irritability, slurred speech, and numbness or weakness in the arms or legs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403060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93610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Types of Brain </a:t>
            </a:r>
            <a:r>
              <a:rPr lang="en-US" b="1" i="1" dirty="0" smtClean="0">
                <a:solidFill>
                  <a:srgbClr val="1F497D">
                    <a:lumMod val="60000"/>
                    <a:lumOff val="40000"/>
                  </a:srgbClr>
                </a:solidFill>
                <a:latin typeface="Times New Roman" pitchFamily="18" charset="0"/>
                <a:cs typeface="Times New Roman" pitchFamily="18" charset="0"/>
              </a:rPr>
              <a:t>Injury: Contusion</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124744"/>
            <a:ext cx="8856984" cy="5544616"/>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fontScale="85000" lnSpcReduction="10000"/>
          </a:bodyPr>
          <a:lstStyle/>
          <a:p>
            <a:pPr marL="0" indent="0" algn="l" rtl="0">
              <a:buNone/>
            </a:pPr>
            <a:r>
              <a:rPr lang="en-US" sz="4000" dirty="0">
                <a:solidFill>
                  <a:srgbClr val="FFFF00"/>
                </a:solidFill>
                <a:latin typeface="Times New Roman" pitchFamily="18" charset="0"/>
                <a:cs typeface="Times New Roman" pitchFamily="18" charset="0"/>
              </a:rPr>
              <a:t>a moderate to severe head injury, the brain is bruised and damaged in a </a:t>
            </a:r>
            <a:r>
              <a:rPr lang="en-US" sz="4000" dirty="0" smtClean="0">
                <a:solidFill>
                  <a:srgbClr val="FFFF00"/>
                </a:solidFill>
                <a:latin typeface="Times New Roman" pitchFamily="18" charset="0"/>
                <a:cs typeface="Times New Roman" pitchFamily="18" charset="0"/>
              </a:rPr>
              <a:t>specific </a:t>
            </a:r>
            <a:r>
              <a:rPr lang="en-US" sz="4000" dirty="0">
                <a:solidFill>
                  <a:srgbClr val="FFFF00"/>
                </a:solidFill>
                <a:latin typeface="Times New Roman" pitchFamily="18" charset="0"/>
                <a:cs typeface="Times New Roman" pitchFamily="18" charset="0"/>
              </a:rPr>
              <a:t>area because of severe acceleration-deceleration force or blunt trauma. The impact of the brain against the skull leads to a contusion. Contusions are characterized by loss of consciousness associated with stupor and confusion. Other characteristics can include tissue alteration and neurologic </a:t>
            </a:r>
            <a:r>
              <a:rPr lang="en-US" sz="4000" dirty="0" smtClean="0">
                <a:solidFill>
                  <a:srgbClr val="FFFF00"/>
                </a:solidFill>
                <a:latin typeface="Times New Roman" pitchFamily="18" charset="0"/>
                <a:cs typeface="Times New Roman" pitchFamily="18" charset="0"/>
              </a:rPr>
              <a:t>deficit </a:t>
            </a:r>
            <a:r>
              <a:rPr lang="en-US" sz="4000" dirty="0">
                <a:solidFill>
                  <a:srgbClr val="FFFF00"/>
                </a:solidFill>
                <a:latin typeface="Times New Roman" pitchFamily="18" charset="0"/>
                <a:cs typeface="Times New Roman" pitchFamily="18" charset="0"/>
              </a:rPr>
              <a:t>without hematoma formation, alteration in </a:t>
            </a:r>
            <a:r>
              <a:rPr lang="en-US" sz="4000" dirty="0" smtClean="0">
                <a:solidFill>
                  <a:srgbClr val="FFFF00"/>
                </a:solidFill>
                <a:latin typeface="Times New Roman" pitchFamily="18" charset="0"/>
                <a:cs typeface="Times New Roman" pitchFamily="18" charset="0"/>
              </a:rPr>
              <a:t>consciousness, </a:t>
            </a:r>
            <a:r>
              <a:rPr lang="en-US" sz="4000" dirty="0">
                <a:solidFill>
                  <a:srgbClr val="FFFF00"/>
                </a:solidFill>
                <a:latin typeface="Times New Roman" pitchFamily="18" charset="0"/>
                <a:cs typeface="Times New Roman" pitchFamily="18" charset="0"/>
              </a:rPr>
              <a:t>and hemorrhage into the tissue that varies in size and is surrounded by </a:t>
            </a:r>
            <a:r>
              <a:rPr lang="en-US" sz="4000" dirty="0" smtClean="0">
                <a:solidFill>
                  <a:srgbClr val="FFFF00"/>
                </a:solidFill>
                <a:latin typeface="Times New Roman" pitchFamily="18" charset="0"/>
                <a:cs typeface="Times New Roman" pitchFamily="18" charset="0"/>
              </a:rPr>
              <a:t>edema.</a:t>
            </a:r>
            <a:endParaRPr lang="ar-SA" sz="4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280457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1080120"/>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Autofit/>
          </a:bodyPr>
          <a:lstStyle/>
          <a:p>
            <a:r>
              <a:rPr lang="en-US" sz="3600" b="1" i="1" dirty="0">
                <a:solidFill>
                  <a:srgbClr val="1F497D">
                    <a:lumMod val="60000"/>
                    <a:lumOff val="40000"/>
                  </a:srgbClr>
                </a:solidFill>
                <a:latin typeface="Times New Roman" pitchFamily="18" charset="0"/>
                <a:cs typeface="Times New Roman" pitchFamily="18" charset="0"/>
              </a:rPr>
              <a:t>Types of Brain Injury </a:t>
            </a:r>
            <a:r>
              <a:rPr lang="en-US" sz="3600" b="1" i="1" dirty="0" smtClean="0">
                <a:solidFill>
                  <a:srgbClr val="1F497D">
                    <a:lumMod val="60000"/>
                    <a:lumOff val="40000"/>
                  </a:srgbClr>
                </a:solidFill>
                <a:latin typeface="Times New Roman" pitchFamily="18" charset="0"/>
                <a:cs typeface="Times New Roman" pitchFamily="18" charset="0"/>
              </a:rPr>
              <a:t>:Diffuse </a:t>
            </a:r>
            <a:r>
              <a:rPr lang="en-US" sz="3600" b="1" i="1" dirty="0">
                <a:solidFill>
                  <a:srgbClr val="1F497D">
                    <a:lumMod val="60000"/>
                    <a:lumOff val="40000"/>
                  </a:srgbClr>
                </a:solidFill>
                <a:latin typeface="Times New Roman" pitchFamily="18" charset="0"/>
                <a:cs typeface="Times New Roman" pitchFamily="18" charset="0"/>
              </a:rPr>
              <a:t>Axonal Injury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268760"/>
            <a:ext cx="8856984" cy="547260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smtClean="0">
                <a:solidFill>
                  <a:srgbClr val="FFFF00"/>
                </a:solidFill>
                <a:latin typeface="Times New Roman" pitchFamily="18" charset="0"/>
                <a:cs typeface="Times New Roman" pitchFamily="18" charset="0"/>
              </a:rPr>
              <a:t>results </a:t>
            </a:r>
            <a:r>
              <a:rPr lang="en-US" sz="3600" dirty="0">
                <a:solidFill>
                  <a:srgbClr val="FFFF00"/>
                </a:solidFill>
                <a:latin typeface="Times New Roman" pitchFamily="18" charset="0"/>
                <a:cs typeface="Times New Roman" pitchFamily="18" charset="0"/>
              </a:rPr>
              <a:t>from widespread shearing and rotational forces that produce damage throughout the </a:t>
            </a:r>
            <a:r>
              <a:rPr lang="en-US" sz="3600" dirty="0" smtClean="0">
                <a:solidFill>
                  <a:srgbClr val="FFFF00"/>
                </a:solidFill>
                <a:latin typeface="Times New Roman" pitchFamily="18" charset="0"/>
                <a:cs typeface="Times New Roman" pitchFamily="18" charset="0"/>
              </a:rPr>
              <a:t>brain-to </a:t>
            </a:r>
            <a:r>
              <a:rPr lang="en-US" sz="3600" dirty="0">
                <a:solidFill>
                  <a:srgbClr val="FFFF00"/>
                </a:solidFill>
                <a:latin typeface="Times New Roman" pitchFamily="18" charset="0"/>
                <a:cs typeface="Times New Roman" pitchFamily="18" charset="0"/>
              </a:rPr>
              <a:t>axons in the cerebral hemispheres, corpus callosum, and brain stem. </a:t>
            </a:r>
            <a:r>
              <a:rPr lang="en-US" sz="3600" dirty="0" smtClean="0">
                <a:solidFill>
                  <a:srgbClr val="FFFF00"/>
                </a:solidFill>
                <a:latin typeface="Times New Roman" pitchFamily="18" charset="0"/>
                <a:cs typeface="Times New Roman" pitchFamily="18" charset="0"/>
              </a:rPr>
              <a:t>It is </a:t>
            </a:r>
            <a:r>
              <a:rPr lang="en-US" sz="3600" dirty="0">
                <a:solidFill>
                  <a:srgbClr val="FFFF00"/>
                </a:solidFill>
                <a:latin typeface="Times New Roman" pitchFamily="18" charset="0"/>
                <a:cs typeface="Times New Roman" pitchFamily="18" charset="0"/>
              </a:rPr>
              <a:t>associated with prolonged traumatic coma; it is more serious </a:t>
            </a:r>
            <a:r>
              <a:rPr lang="en-US" sz="3600" dirty="0" smtClean="0">
                <a:solidFill>
                  <a:srgbClr val="FFFF00"/>
                </a:solidFill>
                <a:latin typeface="Times New Roman" pitchFamily="18" charset="0"/>
                <a:cs typeface="Times New Roman" pitchFamily="18" charset="0"/>
              </a:rPr>
              <a:t>and is </a:t>
            </a:r>
            <a:r>
              <a:rPr lang="en-US" sz="3600" dirty="0">
                <a:solidFill>
                  <a:srgbClr val="FFFF00"/>
                </a:solidFill>
                <a:latin typeface="Times New Roman" pitchFamily="18" charset="0"/>
                <a:cs typeface="Times New Roman" pitchFamily="18" charset="0"/>
              </a:rPr>
              <a:t>associated with a poorer prognosis than a focal lesion or ischemia.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288765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677472" cy="122413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Autofit/>
          </a:bodyPr>
          <a:lstStyle/>
          <a:p>
            <a:r>
              <a:rPr lang="en-US" sz="3600" b="1" i="1" dirty="0">
                <a:solidFill>
                  <a:srgbClr val="1F497D">
                    <a:lumMod val="60000"/>
                    <a:lumOff val="40000"/>
                  </a:srgbClr>
                </a:solidFill>
                <a:latin typeface="Times New Roman" pitchFamily="18" charset="0"/>
                <a:cs typeface="Times New Roman" pitchFamily="18" charset="0"/>
              </a:rPr>
              <a:t>Types of Brain Injury :Diffuse Axonal Injury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628800"/>
            <a:ext cx="8928992" cy="489654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The patient with DAI in severe head trauma experiences, immediate coma, decorticate and </a:t>
            </a:r>
            <a:r>
              <a:rPr lang="en-US" sz="3600" dirty="0" err="1">
                <a:solidFill>
                  <a:srgbClr val="FFFF00"/>
                </a:solidFill>
                <a:latin typeface="Times New Roman" pitchFamily="18" charset="0"/>
                <a:cs typeface="Times New Roman" pitchFamily="18" charset="0"/>
              </a:rPr>
              <a:t>decerebrate</a:t>
            </a:r>
            <a:r>
              <a:rPr lang="en-US" sz="3600" dirty="0">
                <a:solidFill>
                  <a:srgbClr val="FFFF00"/>
                </a:solidFill>
                <a:latin typeface="Times New Roman" pitchFamily="18" charset="0"/>
                <a:cs typeface="Times New Roman" pitchFamily="18" charset="0"/>
              </a:rPr>
              <a:t> posturing and global cerebral edema. Diagnosis is made by clinical signs in conjunction with a CT or MRI scan. Recovery depends on the severity of the axonal injury.</a:t>
            </a:r>
          </a:p>
          <a:p>
            <a:pPr marL="0" indent="0" algn="l" rtl="0">
              <a:buNone/>
            </a:pP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979244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130100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Autofit/>
          </a:bodyPr>
          <a:lstStyle/>
          <a:p>
            <a:r>
              <a:rPr lang="en-US" sz="3600" b="1" i="1" dirty="0" smtClean="0">
                <a:solidFill>
                  <a:srgbClr val="1F497D">
                    <a:lumMod val="60000"/>
                    <a:lumOff val="40000"/>
                  </a:srgbClr>
                </a:solidFill>
                <a:latin typeface="Times New Roman" pitchFamily="18" charset="0"/>
                <a:cs typeface="Times New Roman" pitchFamily="18" charset="0"/>
              </a:rPr>
              <a:t>Types of Brain </a:t>
            </a:r>
            <a:r>
              <a:rPr lang="en-US" sz="3600" b="1" i="1" dirty="0">
                <a:solidFill>
                  <a:srgbClr val="1F497D">
                    <a:lumMod val="60000"/>
                    <a:lumOff val="40000"/>
                  </a:srgbClr>
                </a:solidFill>
                <a:latin typeface="Times New Roman" pitchFamily="18" charset="0"/>
                <a:cs typeface="Times New Roman" pitchFamily="18" charset="0"/>
              </a:rPr>
              <a:t>Injury :Intracranial Hemorrhage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600200"/>
            <a:ext cx="8784976" cy="514116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Hematomas are collections of blood in the brain that may be epidural (above the </a:t>
            </a:r>
            <a:r>
              <a:rPr lang="en-US" sz="3600" dirty="0" err="1">
                <a:solidFill>
                  <a:srgbClr val="FFFF00"/>
                </a:solidFill>
                <a:latin typeface="Times New Roman" pitchFamily="18" charset="0"/>
                <a:cs typeface="Times New Roman" pitchFamily="18" charset="0"/>
              </a:rPr>
              <a:t>dura</a:t>
            </a:r>
            <a:r>
              <a:rPr lang="en-US" sz="3600" dirty="0">
                <a:solidFill>
                  <a:srgbClr val="FFFF00"/>
                </a:solidFill>
                <a:latin typeface="Times New Roman" pitchFamily="18" charset="0"/>
                <a:cs typeface="Times New Roman" pitchFamily="18" charset="0"/>
              </a:rPr>
              <a:t>), subdural (below the </a:t>
            </a:r>
            <a:r>
              <a:rPr lang="en-US" sz="3600" dirty="0" err="1">
                <a:solidFill>
                  <a:srgbClr val="FFFF00"/>
                </a:solidFill>
                <a:latin typeface="Times New Roman" pitchFamily="18" charset="0"/>
                <a:cs typeface="Times New Roman" pitchFamily="18" charset="0"/>
              </a:rPr>
              <a:t>dura</a:t>
            </a:r>
            <a:r>
              <a:rPr lang="en-US" sz="3600" dirty="0">
                <a:solidFill>
                  <a:srgbClr val="FFFF00"/>
                </a:solidFill>
                <a:latin typeface="Times New Roman" pitchFamily="18" charset="0"/>
                <a:cs typeface="Times New Roman" pitchFamily="18" charset="0"/>
              </a:rPr>
              <a:t>), or </a:t>
            </a:r>
            <a:r>
              <a:rPr lang="en-US" sz="3600" dirty="0" err="1">
                <a:solidFill>
                  <a:srgbClr val="FFFF00"/>
                </a:solidFill>
                <a:latin typeface="Times New Roman" pitchFamily="18" charset="0"/>
                <a:cs typeface="Times New Roman" pitchFamily="18" charset="0"/>
              </a:rPr>
              <a:t>intracerebral</a:t>
            </a:r>
            <a:r>
              <a:rPr lang="en-US" sz="3600" dirty="0">
                <a:solidFill>
                  <a:srgbClr val="FFFF00"/>
                </a:solidFill>
                <a:latin typeface="Times New Roman" pitchFamily="18" charset="0"/>
                <a:cs typeface="Times New Roman" pitchFamily="18" charset="0"/>
              </a:rPr>
              <a:t> (within the </a:t>
            </a:r>
            <a:r>
              <a:rPr lang="en-US" sz="3600" dirty="0" smtClean="0">
                <a:solidFill>
                  <a:srgbClr val="FFFF00"/>
                </a:solidFill>
                <a:latin typeface="Times New Roman" pitchFamily="18" charset="0"/>
                <a:cs typeface="Times New Roman" pitchFamily="18" charset="0"/>
              </a:rPr>
              <a:t>brain). Major </a:t>
            </a:r>
            <a:r>
              <a:rPr lang="en-US" sz="3600" dirty="0">
                <a:solidFill>
                  <a:srgbClr val="FFFF00"/>
                </a:solidFill>
                <a:latin typeface="Times New Roman" pitchFamily="18" charset="0"/>
                <a:cs typeface="Times New Roman" pitchFamily="18" charset="0"/>
              </a:rPr>
              <a:t>symptoms are frequently delayed until the hematoma is large enough to cause distortion of the brain and increased ICP.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392520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8827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40960" cy="115212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Autofit/>
          </a:bodyPr>
          <a:lstStyle/>
          <a:p>
            <a:r>
              <a:rPr lang="en-US" sz="3600" b="1" i="1" dirty="0">
                <a:solidFill>
                  <a:srgbClr val="1F497D">
                    <a:lumMod val="60000"/>
                    <a:lumOff val="40000"/>
                  </a:srgbClr>
                </a:solidFill>
                <a:latin typeface="Times New Roman" pitchFamily="18" charset="0"/>
                <a:cs typeface="Times New Roman" pitchFamily="18" charset="0"/>
              </a:rPr>
              <a:t>Types of Brain Injury :Intracranial Hemorrhage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484784"/>
            <a:ext cx="8640960" cy="511256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rtl="0">
              <a:buNone/>
            </a:pPr>
            <a:r>
              <a:rPr lang="en-US" sz="3600" dirty="0">
                <a:solidFill>
                  <a:srgbClr val="FFFF00"/>
                </a:solidFill>
                <a:latin typeface="Times New Roman" pitchFamily="18" charset="0"/>
                <a:cs typeface="Times New Roman" pitchFamily="18" charset="0"/>
              </a:rPr>
              <a:t>The signs and symptoms of cerebral ischemia resulting from compression by a hematoma are variable and depend on the speed with which vital areas are </a:t>
            </a:r>
            <a:r>
              <a:rPr lang="en-US" sz="3600" dirty="0" smtClean="0">
                <a:solidFill>
                  <a:srgbClr val="FFFF00"/>
                </a:solidFill>
                <a:latin typeface="Times New Roman" pitchFamily="18" charset="0"/>
                <a:cs typeface="Times New Roman" pitchFamily="18" charset="0"/>
              </a:rPr>
              <a:t>affected </a:t>
            </a:r>
            <a:r>
              <a:rPr lang="en-US" sz="3600" dirty="0">
                <a:solidFill>
                  <a:srgbClr val="FFFF00"/>
                </a:solidFill>
                <a:latin typeface="Times New Roman" pitchFamily="18" charset="0"/>
                <a:cs typeface="Times New Roman" pitchFamily="18" charset="0"/>
              </a:rPr>
              <a:t>and the area that is injured. In general, a rapidly developing hematoma, even if small, may be fatal, whereas a larger but slowly developing one may allow compensation for increases in ICP.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6249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424936" cy="1143000"/>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Assessment and diagnosis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323528" y="1600200"/>
            <a:ext cx="8496944" cy="492514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a:bodyPr>
          <a:lstStyle/>
          <a:p>
            <a:pPr algn="l" rtl="0"/>
            <a:r>
              <a:rPr lang="en-US" sz="4000" dirty="0">
                <a:solidFill>
                  <a:srgbClr val="FFFF00"/>
                </a:solidFill>
                <a:latin typeface="Times New Roman" pitchFamily="18" charset="0"/>
                <a:cs typeface="Times New Roman" pitchFamily="18" charset="0"/>
              </a:rPr>
              <a:t>P</a:t>
            </a:r>
            <a:r>
              <a:rPr lang="en-US" sz="4000" dirty="0" smtClean="0">
                <a:solidFill>
                  <a:srgbClr val="FFFF00"/>
                </a:solidFill>
                <a:latin typeface="Times New Roman" pitchFamily="18" charset="0"/>
                <a:cs typeface="Times New Roman" pitchFamily="18" charset="0"/>
              </a:rPr>
              <a:t>hysical </a:t>
            </a:r>
            <a:r>
              <a:rPr lang="en-US" sz="4000" dirty="0">
                <a:solidFill>
                  <a:srgbClr val="FFFF00"/>
                </a:solidFill>
                <a:latin typeface="Times New Roman" pitchFamily="18" charset="0"/>
                <a:cs typeface="Times New Roman" pitchFamily="18" charset="0"/>
              </a:rPr>
              <a:t>and neurologic </a:t>
            </a:r>
            <a:r>
              <a:rPr lang="en-US" sz="4000" dirty="0" smtClean="0">
                <a:solidFill>
                  <a:srgbClr val="FFFF00"/>
                </a:solidFill>
                <a:latin typeface="Times New Roman" pitchFamily="18" charset="0"/>
                <a:cs typeface="Times New Roman" pitchFamily="18" charset="0"/>
              </a:rPr>
              <a:t>examinations.</a:t>
            </a:r>
          </a:p>
          <a:p>
            <a:pPr algn="l" rtl="0"/>
            <a:r>
              <a:rPr lang="en-US" sz="4000" dirty="0" smtClean="0">
                <a:solidFill>
                  <a:srgbClr val="FFFF00"/>
                </a:solidFill>
                <a:latin typeface="Times New Roman" pitchFamily="18" charset="0"/>
                <a:cs typeface="Times New Roman" pitchFamily="18" charset="0"/>
              </a:rPr>
              <a:t>CT </a:t>
            </a:r>
            <a:r>
              <a:rPr lang="en-US" sz="4000" dirty="0">
                <a:solidFill>
                  <a:srgbClr val="FFFF00"/>
                </a:solidFill>
                <a:latin typeface="Times New Roman" pitchFamily="18" charset="0"/>
                <a:cs typeface="Times New Roman" pitchFamily="18" charset="0"/>
              </a:rPr>
              <a:t>and MRI scans are the main neuroimaging diagnostic tools and are useful in evaluating the brain structure.</a:t>
            </a:r>
            <a:endParaRPr lang="en-US" sz="4000"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959066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84976" cy="86409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Management of Brain Injuries </a:t>
            </a:r>
          </a:p>
        </p:txBody>
      </p:sp>
      <p:sp>
        <p:nvSpPr>
          <p:cNvPr id="3" name="عنصر نائب للمحتوى 2"/>
          <p:cNvSpPr>
            <a:spLocks noGrp="1"/>
          </p:cNvSpPr>
          <p:nvPr>
            <p:ph idx="1"/>
          </p:nvPr>
        </p:nvSpPr>
        <p:spPr>
          <a:xfrm>
            <a:off x="179512" y="1124744"/>
            <a:ext cx="8856984" cy="561662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fontScale="92500"/>
          </a:bodyPr>
          <a:lstStyle/>
          <a:p>
            <a:pPr algn="l" rtl="0"/>
            <a:r>
              <a:rPr lang="en-US" sz="4000" dirty="0">
                <a:solidFill>
                  <a:srgbClr val="FFFF00"/>
                </a:solidFill>
                <a:latin typeface="Times New Roman" pitchFamily="18" charset="0"/>
                <a:cs typeface="Times New Roman" pitchFamily="18" charset="0"/>
              </a:rPr>
              <a:t>Treatment of Increased Intracranial Pressure </a:t>
            </a:r>
            <a:endParaRPr lang="en-US" sz="4000" dirty="0" smtClean="0">
              <a:solidFill>
                <a:srgbClr val="FFFF00"/>
              </a:solidFill>
              <a:latin typeface="Times New Roman" pitchFamily="18" charset="0"/>
              <a:cs typeface="Times New Roman" pitchFamily="18" charset="0"/>
            </a:endParaRPr>
          </a:p>
          <a:p>
            <a:pPr algn="l" rtl="0"/>
            <a:r>
              <a:rPr lang="en-US" sz="4000" dirty="0">
                <a:solidFill>
                  <a:srgbClr val="FFFF00"/>
                </a:solidFill>
                <a:latin typeface="Times New Roman" pitchFamily="18" charset="0"/>
                <a:cs typeface="Times New Roman" pitchFamily="18" charset="0"/>
              </a:rPr>
              <a:t>Supportive </a:t>
            </a:r>
            <a:r>
              <a:rPr lang="en-US" sz="4000" dirty="0" smtClean="0">
                <a:solidFill>
                  <a:srgbClr val="FFFF00"/>
                </a:solidFill>
                <a:latin typeface="Times New Roman" pitchFamily="18" charset="0"/>
                <a:cs typeface="Times New Roman" pitchFamily="18" charset="0"/>
              </a:rPr>
              <a:t>Measures: that include</a:t>
            </a:r>
          </a:p>
          <a:p>
            <a:pPr marL="0" indent="0" algn="l" rtl="0">
              <a:buNone/>
            </a:pPr>
            <a:r>
              <a:rPr lang="en-US" sz="4000" dirty="0">
                <a:solidFill>
                  <a:srgbClr val="FFFF00"/>
                </a:solidFill>
                <a:latin typeface="Times New Roman" pitchFamily="18" charset="0"/>
                <a:cs typeface="Times New Roman" pitchFamily="18" charset="0"/>
              </a:rPr>
              <a:t>ventilatory support, seizure prevention, </a:t>
            </a:r>
            <a:r>
              <a:rPr lang="en-US" sz="4000" dirty="0" smtClean="0">
                <a:solidFill>
                  <a:srgbClr val="FFFF00"/>
                </a:solidFill>
                <a:latin typeface="Times New Roman" pitchFamily="18" charset="0"/>
                <a:cs typeface="Times New Roman" pitchFamily="18" charset="0"/>
              </a:rPr>
              <a:t>fluid </a:t>
            </a:r>
            <a:r>
              <a:rPr lang="en-US" sz="4000" dirty="0">
                <a:solidFill>
                  <a:srgbClr val="FFFF00"/>
                </a:solidFill>
                <a:latin typeface="Times New Roman" pitchFamily="18" charset="0"/>
                <a:cs typeface="Times New Roman" pitchFamily="18" charset="0"/>
              </a:rPr>
              <a:t>and electrolyte maintenance, nutritional support, and management of pain and anxiety. Patients who are comatose are intubated and mechanically ventilated to ensure adequate oxygenation and protect the airway. </a:t>
            </a:r>
            <a:endParaRPr lang="ar-SA" sz="40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74012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640960" cy="77809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chemeClr val="tx2">
                    <a:lumMod val="60000"/>
                    <a:lumOff val="40000"/>
                  </a:schemeClr>
                </a:solidFill>
                <a:latin typeface="Times New Roman" pitchFamily="18" charset="0"/>
                <a:cs typeface="Times New Roman" pitchFamily="18" charset="0"/>
              </a:rPr>
              <a:t>Pathophysiology</a:t>
            </a:r>
            <a:endParaRPr lang="ar-SA" b="1" i="1"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196752"/>
            <a:ext cx="8784976" cy="5544616"/>
          </a:xfrm>
          <a:solidFill>
            <a:schemeClr val="accent1">
              <a:lumMod val="75000"/>
            </a:schemeClr>
          </a:solidFill>
          <a:ln>
            <a:solidFill>
              <a:srgbClr val="FFFF00"/>
            </a:solidFill>
          </a:ln>
          <a:effectLst>
            <a:glow rad="63500">
              <a:schemeClr val="accent1">
                <a:satMod val="175000"/>
                <a:alpha val="40000"/>
              </a:schemeClr>
            </a:glow>
          </a:effectLst>
        </p:spPr>
        <p:txBody>
          <a:bodyPr>
            <a:noAutofit/>
          </a:bodyPr>
          <a:lstStyle/>
          <a:p>
            <a:pPr marL="0" indent="0" algn="l">
              <a:buNone/>
            </a:pPr>
            <a:r>
              <a:rPr lang="en-US" sz="3600" dirty="0">
                <a:solidFill>
                  <a:srgbClr val="FFFF00"/>
                </a:solidFill>
                <a:latin typeface="Times New Roman" pitchFamily="18" charset="0"/>
                <a:cs typeface="Times New Roman" pitchFamily="18" charset="0"/>
              </a:rPr>
              <a:t>Damage to the brain from traumatic injury takes two forms: primary injury and secondary injury. Primary injury is the initial damage to the brain that results from the traumatic event. This may include contusions, lacerations, and torn blood vessels due to impact; acceleration/deceleration; or foreign object penetration. </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325012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576064"/>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fontScale="90000"/>
          </a:bodyPr>
          <a:lstStyle/>
          <a:p>
            <a:r>
              <a:rPr lang="en-US" sz="3600" b="1" i="1" dirty="0">
                <a:solidFill>
                  <a:srgbClr val="1F497D">
                    <a:lumMod val="60000"/>
                    <a:lumOff val="40000"/>
                  </a:srgbClr>
                </a:solidFill>
                <a:latin typeface="Times New Roman" pitchFamily="18" charset="0"/>
                <a:cs typeface="Times New Roman" pitchFamily="18" charset="0"/>
              </a:rPr>
              <a:t>Nursing Interventions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836712"/>
            <a:ext cx="8928992" cy="5904656"/>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algn="l" rtl="0"/>
            <a:r>
              <a:rPr lang="en-US" dirty="0">
                <a:solidFill>
                  <a:srgbClr val="FFFF00"/>
                </a:solidFill>
                <a:latin typeface="Times New Roman" pitchFamily="18" charset="0"/>
                <a:cs typeface="Times New Roman" pitchFamily="18" charset="0"/>
              </a:rPr>
              <a:t>Maintaining The </a:t>
            </a:r>
            <a:r>
              <a:rPr lang="en-US" dirty="0" smtClean="0">
                <a:solidFill>
                  <a:srgbClr val="FFFF00"/>
                </a:solidFill>
                <a:latin typeface="Times New Roman" pitchFamily="18" charset="0"/>
                <a:cs typeface="Times New Roman" pitchFamily="18" charset="0"/>
              </a:rPr>
              <a:t>Airway:</a:t>
            </a:r>
            <a:endParaRPr lang="en-US" dirty="0">
              <a:solidFill>
                <a:srgbClr val="FFFF00"/>
              </a:solidFill>
              <a:latin typeface="Times New Roman" pitchFamily="18" charset="0"/>
              <a:cs typeface="Times New Roman" pitchFamily="18" charset="0"/>
            </a:endParaRPr>
          </a:p>
          <a:p>
            <a:pPr marL="0" indent="0" algn="l" rtl="0">
              <a:buNone/>
            </a:pPr>
            <a:r>
              <a:rPr lang="en-US" dirty="0" smtClean="0">
                <a:solidFill>
                  <a:srgbClr val="FFFF00"/>
                </a:solidFill>
                <a:latin typeface="Times New Roman" pitchFamily="18" charset="0"/>
                <a:cs typeface="Times New Roman" pitchFamily="18" charset="0"/>
              </a:rPr>
              <a:t>1. Maintaining </a:t>
            </a:r>
            <a:r>
              <a:rPr lang="en-US" dirty="0">
                <a:solidFill>
                  <a:srgbClr val="FFFF00"/>
                </a:solidFill>
                <a:latin typeface="Times New Roman" pitchFamily="18" charset="0"/>
                <a:cs typeface="Times New Roman" pitchFamily="18" charset="0"/>
              </a:rPr>
              <a:t>the unconscious patient in a position </a:t>
            </a:r>
            <a:r>
              <a:rPr lang="en-US" dirty="0" smtClean="0">
                <a:solidFill>
                  <a:srgbClr val="FFFF00"/>
                </a:solidFill>
                <a:latin typeface="Times New Roman" pitchFamily="18" charset="0"/>
                <a:cs typeface="Times New Roman" pitchFamily="18" charset="0"/>
              </a:rPr>
              <a:t>with </a:t>
            </a:r>
            <a:r>
              <a:rPr lang="en-US" dirty="0">
                <a:solidFill>
                  <a:srgbClr val="FFFF00"/>
                </a:solidFill>
                <a:latin typeface="Times New Roman" pitchFamily="18" charset="0"/>
                <a:cs typeface="Times New Roman" pitchFamily="18" charset="0"/>
              </a:rPr>
              <a:t>the head of the bed elevated about 30 degrees to decrease intracranial venous pressure </a:t>
            </a:r>
            <a:r>
              <a:rPr lang="en-US" dirty="0" smtClean="0">
                <a:solidFill>
                  <a:srgbClr val="FFFF00"/>
                </a:solidFill>
                <a:latin typeface="Times New Roman" pitchFamily="18" charset="0"/>
                <a:cs typeface="Times New Roman" pitchFamily="18" charset="0"/>
              </a:rPr>
              <a:t> </a:t>
            </a:r>
          </a:p>
          <a:p>
            <a:pPr marL="0" indent="0" algn="l" rtl="0">
              <a:buNone/>
            </a:pPr>
            <a:r>
              <a:rPr lang="en-US" dirty="0" smtClean="0">
                <a:solidFill>
                  <a:srgbClr val="FFFF00"/>
                </a:solidFill>
                <a:latin typeface="Times New Roman" pitchFamily="18" charset="0"/>
                <a:cs typeface="Times New Roman" pitchFamily="18" charset="0"/>
              </a:rPr>
              <a:t>2. Establishing effective </a:t>
            </a:r>
            <a:r>
              <a:rPr lang="en-US" dirty="0">
                <a:solidFill>
                  <a:srgbClr val="FFFF00"/>
                </a:solidFill>
                <a:latin typeface="Times New Roman" pitchFamily="18" charset="0"/>
                <a:cs typeface="Times New Roman" pitchFamily="18" charset="0"/>
              </a:rPr>
              <a:t>suctioning procedures </a:t>
            </a:r>
            <a:endParaRPr lang="en-US" dirty="0" smtClean="0">
              <a:solidFill>
                <a:srgbClr val="FFFF00"/>
              </a:solidFill>
              <a:latin typeface="Times New Roman" pitchFamily="18" charset="0"/>
              <a:cs typeface="Times New Roman" pitchFamily="18" charset="0"/>
            </a:endParaRPr>
          </a:p>
          <a:p>
            <a:pPr marL="0" indent="0" algn="l" rtl="0">
              <a:buNone/>
            </a:pPr>
            <a:r>
              <a:rPr lang="en-US" dirty="0" smtClean="0">
                <a:solidFill>
                  <a:srgbClr val="FFFF00"/>
                </a:solidFill>
                <a:latin typeface="Times New Roman" pitchFamily="18" charset="0"/>
                <a:cs typeface="Times New Roman" pitchFamily="18" charset="0"/>
              </a:rPr>
              <a:t>3. Closely </a:t>
            </a:r>
            <a:r>
              <a:rPr lang="en-US" dirty="0">
                <a:solidFill>
                  <a:srgbClr val="FFFF00"/>
                </a:solidFill>
                <a:latin typeface="Times New Roman" pitchFamily="18" charset="0"/>
                <a:cs typeface="Times New Roman" pitchFamily="18" charset="0"/>
              </a:rPr>
              <a:t>monitoring arterial blood gas values to assess the adequacy of </a:t>
            </a:r>
            <a:r>
              <a:rPr lang="en-US" dirty="0" smtClean="0">
                <a:solidFill>
                  <a:srgbClr val="FFFF00"/>
                </a:solidFill>
                <a:latin typeface="Times New Roman" pitchFamily="18" charset="0"/>
                <a:cs typeface="Times New Roman" pitchFamily="18" charset="0"/>
              </a:rPr>
              <a:t>ventilation. </a:t>
            </a:r>
          </a:p>
          <a:p>
            <a:pPr marL="0" indent="0" algn="l" rtl="0">
              <a:buNone/>
            </a:pPr>
            <a:r>
              <a:rPr lang="en-US" dirty="0" smtClean="0">
                <a:solidFill>
                  <a:srgbClr val="FFFF00"/>
                </a:solidFill>
                <a:latin typeface="Times New Roman" pitchFamily="18" charset="0"/>
                <a:cs typeface="Times New Roman" pitchFamily="18" charset="0"/>
              </a:rPr>
              <a:t>4. Monitoring </a:t>
            </a:r>
            <a:r>
              <a:rPr lang="en-US" dirty="0">
                <a:solidFill>
                  <a:srgbClr val="FFFF00"/>
                </a:solidFill>
                <a:latin typeface="Times New Roman" pitchFamily="18" charset="0"/>
                <a:cs typeface="Times New Roman" pitchFamily="18" charset="0"/>
              </a:rPr>
              <a:t>the patient who is receiving mechanical ventilation for pulmonary complications such as acute respiratory distress syndrome and pneumonia</a:t>
            </a:r>
            <a:endParaRPr lang="ar-SA"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807186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12968" cy="77809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sz="3600" b="1" i="1" dirty="0">
                <a:solidFill>
                  <a:srgbClr val="1F497D">
                    <a:lumMod val="60000"/>
                    <a:lumOff val="40000"/>
                  </a:srgbClr>
                </a:solidFill>
                <a:latin typeface="Times New Roman" pitchFamily="18" charset="0"/>
                <a:cs typeface="Times New Roman" pitchFamily="18" charset="0"/>
              </a:rPr>
              <a:t>Nursing Interventions </a:t>
            </a:r>
            <a:endParaRPr lang="ar-SA" sz="3600"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1196752"/>
            <a:ext cx="8784976" cy="5472608"/>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algn="l" rtl="0"/>
            <a:r>
              <a:rPr lang="en-US" dirty="0">
                <a:solidFill>
                  <a:srgbClr val="FFFF00"/>
                </a:solidFill>
                <a:latin typeface="Times New Roman" pitchFamily="18" charset="0"/>
                <a:cs typeface="Times New Roman" pitchFamily="18" charset="0"/>
              </a:rPr>
              <a:t>Monitoring Neurologic Function </a:t>
            </a:r>
            <a:r>
              <a:rPr lang="en-US" dirty="0" smtClean="0">
                <a:solidFill>
                  <a:srgbClr val="FFFF00"/>
                </a:solidFill>
                <a:latin typeface="Times New Roman" pitchFamily="18" charset="0"/>
                <a:cs typeface="Times New Roman" pitchFamily="18" charset="0"/>
              </a:rPr>
              <a:t>:</a:t>
            </a:r>
          </a:p>
          <a:p>
            <a:pPr marL="514350" indent="-514350" algn="l" rtl="0">
              <a:buFont typeface="+mj-lt"/>
              <a:buAutoNum type="arabicPeriod"/>
            </a:pPr>
            <a:r>
              <a:rPr lang="en-US" dirty="0">
                <a:solidFill>
                  <a:srgbClr val="FFFF00"/>
                </a:solidFill>
                <a:latin typeface="Times New Roman" pitchFamily="18" charset="0"/>
                <a:cs typeface="Times New Roman" pitchFamily="18" charset="0"/>
              </a:rPr>
              <a:t>Level of </a:t>
            </a:r>
            <a:r>
              <a:rPr lang="en-US" dirty="0" smtClean="0">
                <a:solidFill>
                  <a:srgbClr val="FFFF00"/>
                </a:solidFill>
                <a:latin typeface="Times New Roman" pitchFamily="18" charset="0"/>
                <a:cs typeface="Times New Roman" pitchFamily="18" charset="0"/>
              </a:rPr>
              <a:t>Consciousness</a:t>
            </a:r>
          </a:p>
          <a:p>
            <a:pPr marL="514350" indent="-514350" algn="l" rtl="0">
              <a:buFont typeface="+mj-lt"/>
              <a:buAutoNum type="arabicPeriod"/>
            </a:pPr>
            <a:r>
              <a:rPr lang="en-US" dirty="0">
                <a:solidFill>
                  <a:srgbClr val="FFFF00"/>
                </a:solidFill>
                <a:latin typeface="Times New Roman" pitchFamily="18" charset="0"/>
                <a:cs typeface="Times New Roman" pitchFamily="18" charset="0"/>
              </a:rPr>
              <a:t>Vital </a:t>
            </a:r>
            <a:r>
              <a:rPr lang="en-US" dirty="0" smtClean="0">
                <a:solidFill>
                  <a:srgbClr val="FFFF00"/>
                </a:solidFill>
                <a:latin typeface="Times New Roman" pitchFamily="18" charset="0"/>
                <a:cs typeface="Times New Roman" pitchFamily="18" charset="0"/>
              </a:rPr>
              <a:t>Signs</a:t>
            </a:r>
          </a:p>
          <a:p>
            <a:pPr marL="514350" indent="-514350" algn="l" rtl="0">
              <a:buFont typeface="+mj-lt"/>
              <a:buAutoNum type="arabicPeriod"/>
            </a:pPr>
            <a:r>
              <a:rPr lang="en-US" dirty="0">
                <a:solidFill>
                  <a:srgbClr val="FFFF00"/>
                </a:solidFill>
                <a:latin typeface="Times New Roman" pitchFamily="18" charset="0"/>
                <a:cs typeface="Times New Roman" pitchFamily="18" charset="0"/>
              </a:rPr>
              <a:t>Motor Function</a:t>
            </a:r>
            <a:r>
              <a:rPr lang="en-US" dirty="0" smtClean="0">
                <a:solidFill>
                  <a:srgbClr val="FFFF00"/>
                </a:solidFill>
                <a:latin typeface="Times New Roman" pitchFamily="18" charset="0"/>
                <a:cs typeface="Times New Roman" pitchFamily="18" charset="0"/>
              </a:rPr>
              <a:t>.</a:t>
            </a:r>
          </a:p>
          <a:p>
            <a:pPr algn="l" rtl="0"/>
            <a:r>
              <a:rPr lang="en-US" dirty="0">
                <a:solidFill>
                  <a:srgbClr val="FFFF00"/>
                </a:solidFill>
                <a:latin typeface="Times New Roman" pitchFamily="18" charset="0"/>
                <a:cs typeface="Times New Roman" pitchFamily="18" charset="0"/>
              </a:rPr>
              <a:t>Monitoring Fluid and Electrolyte Balance </a:t>
            </a:r>
            <a:endParaRPr lang="en-US" dirty="0" smtClean="0">
              <a:solidFill>
                <a:srgbClr val="FFFF00"/>
              </a:solidFill>
              <a:latin typeface="Times New Roman" pitchFamily="18" charset="0"/>
              <a:cs typeface="Times New Roman" pitchFamily="18" charset="0"/>
            </a:endParaRPr>
          </a:p>
          <a:p>
            <a:pPr algn="l" rtl="0"/>
            <a:r>
              <a:rPr lang="en-US" dirty="0">
                <a:solidFill>
                  <a:srgbClr val="FFFF00"/>
                </a:solidFill>
                <a:latin typeface="Times New Roman" pitchFamily="18" charset="0"/>
                <a:cs typeface="Times New Roman" pitchFamily="18" charset="0"/>
              </a:rPr>
              <a:t>Promoting Adequate Nutrition </a:t>
            </a:r>
            <a:endParaRPr lang="en-US" dirty="0" smtClean="0">
              <a:solidFill>
                <a:srgbClr val="FFFF00"/>
              </a:solidFill>
              <a:latin typeface="Times New Roman" pitchFamily="18" charset="0"/>
              <a:cs typeface="Times New Roman" pitchFamily="18" charset="0"/>
            </a:endParaRPr>
          </a:p>
          <a:p>
            <a:pPr algn="l" rtl="0"/>
            <a:r>
              <a:rPr lang="en-US" dirty="0">
                <a:solidFill>
                  <a:srgbClr val="FFFF00"/>
                </a:solidFill>
                <a:latin typeface="Times New Roman" pitchFamily="18" charset="0"/>
                <a:cs typeface="Times New Roman" pitchFamily="18" charset="0"/>
              </a:rPr>
              <a:t>Preventing Injury </a:t>
            </a:r>
            <a:endParaRPr lang="en-US" dirty="0" smtClean="0">
              <a:solidFill>
                <a:srgbClr val="FFFF00"/>
              </a:solidFill>
              <a:latin typeface="Times New Roman" pitchFamily="18" charset="0"/>
              <a:cs typeface="Times New Roman" pitchFamily="18" charset="0"/>
            </a:endParaRPr>
          </a:p>
          <a:p>
            <a:pPr algn="l" rtl="0"/>
            <a:r>
              <a:rPr lang="en-US" dirty="0">
                <a:solidFill>
                  <a:srgbClr val="FFFF00"/>
                </a:solidFill>
                <a:latin typeface="Times New Roman" pitchFamily="18" charset="0"/>
                <a:cs typeface="Times New Roman" pitchFamily="18" charset="0"/>
              </a:rPr>
              <a:t>Maintaining Body </a:t>
            </a:r>
            <a:r>
              <a:rPr lang="en-US" dirty="0" smtClean="0">
                <a:solidFill>
                  <a:srgbClr val="FFFF00"/>
                </a:solidFill>
                <a:latin typeface="Times New Roman" pitchFamily="18" charset="0"/>
                <a:cs typeface="Times New Roman" pitchFamily="18" charset="0"/>
              </a:rPr>
              <a:t>Temperature</a:t>
            </a:r>
          </a:p>
          <a:p>
            <a:pPr algn="l" rtl="0"/>
            <a:r>
              <a:rPr lang="en-US" dirty="0">
                <a:solidFill>
                  <a:srgbClr val="FFFF00"/>
                </a:solidFill>
                <a:latin typeface="Times New Roman" pitchFamily="18" charset="0"/>
                <a:cs typeface="Times New Roman" pitchFamily="18" charset="0"/>
              </a:rPr>
              <a:t>Maintaining Skin Integrity </a:t>
            </a:r>
            <a:endParaRPr lang="ar-SA"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595939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Pathophysiology</a:t>
            </a:r>
            <a:endParaRPr lang="ar-SA" b="1" i="1"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600200"/>
            <a:ext cx="8568952" cy="4781128"/>
          </a:xfrm>
          <a:solidFill>
            <a:schemeClr val="accent1">
              <a:lumMod val="75000"/>
            </a:schemeClr>
          </a:solidFill>
          <a:ln>
            <a:solidFill>
              <a:srgbClr val="FFFF00"/>
            </a:solidFill>
          </a:ln>
          <a:effectLst>
            <a:glow rad="63500">
              <a:schemeClr val="accent1">
                <a:satMod val="175000"/>
                <a:alpha val="40000"/>
              </a:schemeClr>
            </a:glow>
          </a:effectLst>
        </p:spPr>
        <p:txBody>
          <a:bodyPr>
            <a:normAutofit/>
          </a:bodyPr>
          <a:lstStyle/>
          <a:p>
            <a:pPr marL="0" indent="0" algn="l">
              <a:buNone/>
            </a:pPr>
            <a:r>
              <a:rPr lang="en-US" sz="3600" dirty="0">
                <a:solidFill>
                  <a:srgbClr val="FFFF00"/>
                </a:solidFill>
                <a:latin typeface="Times New Roman" pitchFamily="18" charset="0"/>
                <a:cs typeface="Times New Roman" pitchFamily="18" charset="0"/>
              </a:rPr>
              <a:t>Secondary injury</a:t>
            </a:r>
          </a:p>
          <a:p>
            <a:pPr marL="0" indent="0" algn="l">
              <a:buNone/>
            </a:pPr>
            <a:r>
              <a:rPr lang="en-US" sz="3600" dirty="0">
                <a:solidFill>
                  <a:srgbClr val="FFFF00"/>
                </a:solidFill>
                <a:latin typeface="Times New Roman" pitchFamily="18" charset="0"/>
                <a:cs typeface="Times New Roman" pitchFamily="18" charset="0"/>
              </a:rPr>
              <a:t>evolves over the ensuing hours and days after the initial injury and results from inadequate delivery of nutrients and oxygen to the cells. These processes include intracranial hemorrhage, cerebral edema, increased intracranial pressure (ICP), hypoxic brain damage, and infection</a:t>
            </a:r>
            <a:r>
              <a:rPr lang="en-US" sz="3600" dirty="0">
                <a:latin typeface="Times New Roman" pitchFamily="18" charset="0"/>
                <a:cs typeface="Times New Roman" pitchFamily="18" charset="0"/>
              </a:rPr>
              <a:t> </a:t>
            </a:r>
            <a:endParaRPr lang="ar-SA" sz="3600" dirty="0">
              <a:latin typeface="Times New Roman" pitchFamily="18" charset="0"/>
              <a:cs typeface="Times New Roman" pitchFamily="18" charset="0"/>
            </a:endParaRPr>
          </a:p>
        </p:txBody>
      </p:sp>
    </p:spTree>
    <p:extLst>
      <p:ext uri="{BB962C8B-B14F-4D97-AF65-F5344CB8AC3E}">
        <p14:creationId xmlns:p14="http://schemas.microsoft.com/office/powerpoint/2010/main" val="4078394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640960" cy="79208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chemeClr val="tx2">
                    <a:lumMod val="60000"/>
                    <a:lumOff val="40000"/>
                  </a:schemeClr>
                </a:solidFill>
                <a:latin typeface="Times New Roman" pitchFamily="18" charset="0"/>
                <a:cs typeface="Times New Roman" pitchFamily="18" charset="0"/>
              </a:rPr>
              <a:t>Scalp Injury </a:t>
            </a:r>
            <a:endParaRPr lang="ar-SA" b="1" i="1"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124744"/>
            <a:ext cx="8640960" cy="5544616"/>
          </a:xfrm>
          <a:solidFill>
            <a:schemeClr val="accent1">
              <a:lumMod val="75000"/>
            </a:schemeClr>
          </a:solidFill>
          <a:ln>
            <a:solidFill>
              <a:srgbClr val="FFFF00"/>
            </a:solidFill>
          </a:ln>
          <a:effectLst>
            <a:glow rad="63500">
              <a:schemeClr val="accent1">
                <a:satMod val="175000"/>
                <a:alpha val="40000"/>
              </a:schemeClr>
            </a:glow>
          </a:effectLst>
        </p:spPr>
        <p:txBody>
          <a:bodyPr>
            <a:normAutofit lnSpcReduction="10000"/>
          </a:bodyPr>
          <a:lstStyle/>
          <a:p>
            <a:pPr marL="0" indent="0" algn="l">
              <a:buNone/>
            </a:pPr>
            <a:r>
              <a:rPr lang="en-US" dirty="0">
                <a:solidFill>
                  <a:srgbClr val="FFFF00"/>
                </a:solidFill>
                <a:latin typeface="Times New Roman" pitchFamily="18" charset="0"/>
                <a:cs typeface="Times New Roman" pitchFamily="18" charset="0"/>
              </a:rPr>
              <a:t>Isolated scalp trauma is generally </a:t>
            </a:r>
            <a:r>
              <a:rPr lang="en-US" dirty="0" smtClean="0">
                <a:solidFill>
                  <a:srgbClr val="FFFF00"/>
                </a:solidFill>
                <a:latin typeface="Times New Roman" pitchFamily="18" charset="0"/>
                <a:cs typeface="Times New Roman" pitchFamily="18" charset="0"/>
              </a:rPr>
              <a:t>classified </a:t>
            </a:r>
            <a:r>
              <a:rPr lang="en-US" dirty="0">
                <a:solidFill>
                  <a:srgbClr val="FFFF00"/>
                </a:solidFill>
                <a:latin typeface="Times New Roman" pitchFamily="18" charset="0"/>
                <a:cs typeface="Times New Roman" pitchFamily="18" charset="0"/>
              </a:rPr>
              <a:t>as a minor injury. Because its many blood vessels constrict poorly, the scalp bleeds profusely when injured. Trauma may result in an abrasion (brush wound), contusion, laceration, or hematoma beneath the layers of tissue of the scalp (</a:t>
            </a:r>
            <a:r>
              <a:rPr lang="en-US" dirty="0" err="1">
                <a:solidFill>
                  <a:srgbClr val="FFFF00"/>
                </a:solidFill>
                <a:latin typeface="Times New Roman" pitchFamily="18" charset="0"/>
                <a:cs typeface="Times New Roman" pitchFamily="18" charset="0"/>
              </a:rPr>
              <a:t>subgaleal</a:t>
            </a:r>
            <a:r>
              <a:rPr lang="en-US" dirty="0">
                <a:solidFill>
                  <a:srgbClr val="FFFF00"/>
                </a:solidFill>
                <a:latin typeface="Times New Roman" pitchFamily="18" charset="0"/>
                <a:cs typeface="Times New Roman" pitchFamily="18" charset="0"/>
              </a:rPr>
              <a:t> hematoma). A large avulsion (tearing away) of the scalp may be potentially life threatening and is a Diagnosis of a scalp injury is based on physical examination, inspection, and palpation. </a:t>
            </a:r>
          </a:p>
          <a:p>
            <a:pPr marL="0" indent="0" algn="l">
              <a:buNone/>
            </a:pPr>
            <a:r>
              <a:rPr lang="en-US" dirty="0" smtClean="0">
                <a:solidFill>
                  <a:srgbClr val="FFFF00"/>
                </a:solidFill>
                <a:latin typeface="Times New Roman" pitchFamily="18" charset="0"/>
                <a:cs typeface="Times New Roman" pitchFamily="18" charset="0"/>
              </a:rPr>
              <a:t>true emergency.</a:t>
            </a:r>
            <a:endParaRPr lang="ar-SA"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0118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052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16632"/>
            <a:ext cx="8712968" cy="720080"/>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fontScale="90000"/>
          </a:bodyPr>
          <a:lstStyle/>
          <a:p>
            <a:r>
              <a:rPr lang="en-US" b="1" i="1" dirty="0" smtClean="0">
                <a:solidFill>
                  <a:schemeClr val="tx2">
                    <a:lumMod val="60000"/>
                    <a:lumOff val="40000"/>
                  </a:schemeClr>
                </a:solidFill>
                <a:latin typeface="Times New Roman" pitchFamily="18" charset="0"/>
                <a:cs typeface="Times New Roman" pitchFamily="18" charset="0"/>
              </a:rPr>
              <a:t>Management of scalp injury </a:t>
            </a:r>
            <a:endParaRPr lang="ar-SA" b="1" i="1"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79512" y="980728"/>
            <a:ext cx="8784976" cy="5760640"/>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indent="0" algn="l">
              <a:buNone/>
            </a:pPr>
            <a:r>
              <a:rPr lang="en-US" sz="3600" dirty="0">
                <a:solidFill>
                  <a:srgbClr val="FFFF00"/>
                </a:solidFill>
                <a:latin typeface="Times New Roman" pitchFamily="18" charset="0"/>
                <a:cs typeface="Times New Roman" pitchFamily="18" charset="0"/>
              </a:rPr>
              <a:t>Scalp wounds are potential portals of entry for organisms that cause intracranial infections. Therefore, the area is irrigated before the laceration is sutured to remove </a:t>
            </a:r>
            <a:r>
              <a:rPr lang="en-US" sz="3600" dirty="0" smtClean="0">
                <a:solidFill>
                  <a:srgbClr val="FFFF00"/>
                </a:solidFill>
                <a:latin typeface="Times New Roman" pitchFamily="18" charset="0"/>
                <a:cs typeface="Times New Roman" pitchFamily="18" charset="0"/>
              </a:rPr>
              <a:t>foreign material </a:t>
            </a:r>
            <a:r>
              <a:rPr lang="en-US" sz="3600" dirty="0">
                <a:solidFill>
                  <a:srgbClr val="FFFF00"/>
                </a:solidFill>
                <a:latin typeface="Times New Roman" pitchFamily="18" charset="0"/>
                <a:cs typeface="Times New Roman" pitchFamily="18" charset="0"/>
              </a:rPr>
              <a:t>and to reduce the risk for infection. </a:t>
            </a:r>
            <a:r>
              <a:rPr lang="en-US" sz="3600" dirty="0" err="1">
                <a:solidFill>
                  <a:srgbClr val="FFFF00"/>
                </a:solidFill>
                <a:latin typeface="Times New Roman" pitchFamily="18" charset="0"/>
                <a:cs typeface="Times New Roman" pitchFamily="18" charset="0"/>
              </a:rPr>
              <a:t>Subgaleal</a:t>
            </a:r>
            <a:r>
              <a:rPr lang="en-US" sz="3600" dirty="0">
                <a:solidFill>
                  <a:srgbClr val="FFFF00"/>
                </a:solidFill>
                <a:latin typeface="Times New Roman" pitchFamily="18" charset="0"/>
                <a:cs typeface="Times New Roman" pitchFamily="18" charset="0"/>
              </a:rPr>
              <a:t> hematomas (hematomas below the outer covering of the skull) usually reabsorb and do not require any specific treatment.</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78393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16632"/>
            <a:ext cx="8640960" cy="792088"/>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Skull Fractures </a:t>
            </a:r>
            <a:endParaRPr lang="ar-SA" b="1" i="1" dirty="0">
              <a:solidFill>
                <a:srgbClr val="1F497D">
                  <a:lumMod val="60000"/>
                  <a:lumOff val="40000"/>
                </a:srgb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107504" y="1052736"/>
            <a:ext cx="8856984" cy="5616624"/>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Autofit/>
          </a:bodyPr>
          <a:lstStyle/>
          <a:p>
            <a:pPr marL="0" lvl="0" indent="0" algn="l">
              <a:buNone/>
            </a:pPr>
            <a:r>
              <a:rPr lang="en-US" sz="3600" dirty="0">
                <a:solidFill>
                  <a:srgbClr val="FFFF00"/>
                </a:solidFill>
                <a:latin typeface="Times New Roman" pitchFamily="18" charset="0"/>
                <a:cs typeface="Times New Roman" pitchFamily="18" charset="0"/>
              </a:rPr>
              <a:t>A skull fracture is a break in the continuity of the skull caused by forceful trauma. It may occur with or without damage to the brain. Skull fractures are </a:t>
            </a:r>
            <a:r>
              <a:rPr lang="en-US" sz="3600" dirty="0" smtClean="0">
                <a:solidFill>
                  <a:srgbClr val="FFFF00"/>
                </a:solidFill>
                <a:latin typeface="Times New Roman" pitchFamily="18" charset="0"/>
                <a:cs typeface="Times New Roman" pitchFamily="18" charset="0"/>
              </a:rPr>
              <a:t>classified </a:t>
            </a:r>
            <a:r>
              <a:rPr lang="en-US" sz="3600" dirty="0">
                <a:solidFill>
                  <a:srgbClr val="FFFF00"/>
                </a:solidFill>
                <a:latin typeface="Times New Roman" pitchFamily="18" charset="0"/>
                <a:cs typeface="Times New Roman" pitchFamily="18" charset="0"/>
              </a:rPr>
              <a:t>by type and location. </a:t>
            </a:r>
            <a:endParaRPr lang="en-US" sz="3600" dirty="0" smtClean="0">
              <a:solidFill>
                <a:srgbClr val="FFFF00"/>
              </a:solidFill>
              <a:latin typeface="Times New Roman" pitchFamily="18" charset="0"/>
              <a:cs typeface="Times New Roman" pitchFamily="18" charset="0"/>
            </a:endParaRPr>
          </a:p>
          <a:p>
            <a:pPr marL="0" lvl="0" indent="0" algn="l">
              <a:buNone/>
            </a:pPr>
            <a:r>
              <a:rPr lang="en-US" sz="3600" dirty="0" smtClean="0">
                <a:solidFill>
                  <a:srgbClr val="FFFF00"/>
                </a:solidFill>
                <a:latin typeface="Times New Roman" pitchFamily="18" charset="0"/>
                <a:cs typeface="Times New Roman" pitchFamily="18" charset="0"/>
              </a:rPr>
              <a:t>Types </a:t>
            </a:r>
            <a:r>
              <a:rPr lang="en-US" sz="3600" dirty="0">
                <a:solidFill>
                  <a:srgbClr val="FFFF00"/>
                </a:solidFill>
                <a:latin typeface="Times New Roman" pitchFamily="18" charset="0"/>
                <a:cs typeface="Times New Roman" pitchFamily="18" charset="0"/>
              </a:rPr>
              <a:t>include linear, comminuted, and depressed skull </a:t>
            </a:r>
            <a:r>
              <a:rPr lang="en-US" sz="3600" dirty="0" smtClean="0">
                <a:solidFill>
                  <a:srgbClr val="FFFF00"/>
                </a:solidFill>
                <a:latin typeface="Times New Roman" pitchFamily="18" charset="0"/>
                <a:cs typeface="Times New Roman" pitchFamily="18" charset="0"/>
              </a:rPr>
              <a:t>fractures. </a:t>
            </a:r>
          </a:p>
          <a:p>
            <a:pPr marL="0" lvl="0" indent="0" algn="l">
              <a:buNone/>
            </a:pPr>
            <a:r>
              <a:rPr lang="en-US" sz="3600" dirty="0" smtClean="0">
                <a:solidFill>
                  <a:srgbClr val="FFFF00"/>
                </a:solidFill>
                <a:latin typeface="Times New Roman" pitchFamily="18" charset="0"/>
                <a:cs typeface="Times New Roman" pitchFamily="18" charset="0"/>
              </a:rPr>
              <a:t>whereas </a:t>
            </a:r>
            <a:r>
              <a:rPr lang="en-US" sz="3600" dirty="0">
                <a:solidFill>
                  <a:srgbClr val="FFFF00"/>
                </a:solidFill>
                <a:latin typeface="Times New Roman" pitchFamily="18" charset="0"/>
                <a:cs typeface="Times New Roman" pitchFamily="18" charset="0"/>
              </a:rPr>
              <a:t>location fractures include frontal, temporal, and basilar skull fractures.</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37059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568952" cy="850106"/>
          </a:xfrm>
          <a:solidFill>
            <a:srgbClr val="FFFF00"/>
          </a:solidFill>
          <a:ln>
            <a:solidFill>
              <a:schemeClr val="accent1">
                <a:lumMod val="60000"/>
                <a:lumOff val="40000"/>
              </a:schemeClr>
            </a:solidFill>
          </a:ln>
          <a:effectLst>
            <a:outerShdw blurRad="50800" dist="38100" dir="2700000" algn="tl" rotWithShape="0">
              <a:prstClr val="black">
                <a:alpha val="40000"/>
              </a:prstClr>
            </a:outerShdw>
          </a:effectLst>
          <a:scene3d>
            <a:camera prst="orthographicFront"/>
            <a:lightRig rig="threePt" dir="t"/>
          </a:scene3d>
          <a:sp3d>
            <a:bevelT prst="relaxedInset"/>
          </a:sp3d>
        </p:spPr>
        <p:txBody>
          <a:bodyPr vert="horz" lIns="91440" tIns="45720" rIns="91440" bIns="45720" rtlCol="1" anchor="ctr">
            <a:normAutofit/>
          </a:bodyPr>
          <a:lstStyle/>
          <a:p>
            <a:r>
              <a:rPr lang="en-US" b="1" i="1" dirty="0">
                <a:solidFill>
                  <a:srgbClr val="1F497D">
                    <a:lumMod val="60000"/>
                    <a:lumOff val="40000"/>
                  </a:srgbClr>
                </a:solidFill>
                <a:latin typeface="Times New Roman" pitchFamily="18" charset="0"/>
                <a:cs typeface="Times New Roman" pitchFamily="18" charset="0"/>
              </a:rPr>
              <a:t>Skull Fractures </a:t>
            </a:r>
            <a:endParaRPr lang="ar-SA" b="1" i="1" dirty="0">
              <a:solidFill>
                <a:schemeClr val="tx2">
                  <a:lumMod val="60000"/>
                  <a:lumOff val="40000"/>
                </a:schemeClr>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251520" y="1320800"/>
            <a:ext cx="8712968" cy="5276552"/>
          </a:xfrm>
          <a:solidFill>
            <a:schemeClr val="accent1">
              <a:lumMod val="75000"/>
            </a:schemeClr>
          </a:solidFill>
          <a:ln>
            <a:solidFill>
              <a:srgbClr val="FFFF00"/>
            </a:solidFill>
          </a:ln>
          <a:effectLst>
            <a:glow rad="63500">
              <a:schemeClr val="accent1">
                <a:satMod val="175000"/>
                <a:alpha val="40000"/>
              </a:schemeClr>
            </a:glow>
          </a:effectLst>
        </p:spPr>
        <p:txBody>
          <a:bodyPr vert="horz" lIns="91440" tIns="45720" rIns="91440" bIns="45720" rtlCol="1">
            <a:normAutofit lnSpcReduction="10000"/>
          </a:bodyPr>
          <a:lstStyle/>
          <a:p>
            <a:pPr algn="l" rtl="0"/>
            <a:r>
              <a:rPr lang="en-US" sz="3600" dirty="0">
                <a:solidFill>
                  <a:srgbClr val="FFFF00"/>
                </a:solidFill>
                <a:latin typeface="Times New Roman" pitchFamily="18" charset="0"/>
                <a:cs typeface="Times New Roman" pitchFamily="18" charset="0"/>
              </a:rPr>
              <a:t>A simple (linear) fracture is a break in the continuity of the bone. </a:t>
            </a:r>
            <a:endParaRPr lang="en-US" sz="3600" dirty="0" smtClean="0">
              <a:solidFill>
                <a:srgbClr val="FFFF00"/>
              </a:solidFill>
              <a:latin typeface="Times New Roman" pitchFamily="18" charset="0"/>
              <a:cs typeface="Times New Roman" pitchFamily="18" charset="0"/>
            </a:endParaRPr>
          </a:p>
          <a:p>
            <a:pPr algn="l" rtl="0"/>
            <a:r>
              <a:rPr lang="en-US" sz="3600" dirty="0" smtClean="0">
                <a:solidFill>
                  <a:srgbClr val="FFFF00"/>
                </a:solidFill>
                <a:latin typeface="Times New Roman" pitchFamily="18" charset="0"/>
                <a:cs typeface="Times New Roman" pitchFamily="18" charset="0"/>
              </a:rPr>
              <a:t>A </a:t>
            </a:r>
            <a:r>
              <a:rPr lang="en-US" sz="3600" dirty="0">
                <a:solidFill>
                  <a:srgbClr val="FFFF00"/>
                </a:solidFill>
                <a:latin typeface="Times New Roman" pitchFamily="18" charset="0"/>
                <a:cs typeface="Times New Roman" pitchFamily="18" charset="0"/>
              </a:rPr>
              <a:t>comminuted skull fracture refers to a splintered or multiple fracture line. </a:t>
            </a:r>
            <a:endParaRPr lang="en-US" sz="3600" dirty="0" smtClean="0">
              <a:solidFill>
                <a:srgbClr val="FFFF00"/>
              </a:solidFill>
              <a:latin typeface="Times New Roman" pitchFamily="18" charset="0"/>
              <a:cs typeface="Times New Roman" pitchFamily="18" charset="0"/>
            </a:endParaRPr>
          </a:p>
          <a:p>
            <a:pPr algn="l" rtl="0"/>
            <a:r>
              <a:rPr lang="en-US" sz="3600" dirty="0" smtClean="0">
                <a:solidFill>
                  <a:srgbClr val="FFFF00"/>
                </a:solidFill>
                <a:latin typeface="Times New Roman" pitchFamily="18" charset="0"/>
                <a:cs typeface="Times New Roman" pitchFamily="18" charset="0"/>
              </a:rPr>
              <a:t>Depressed </a:t>
            </a:r>
            <a:r>
              <a:rPr lang="en-US" sz="3600" dirty="0">
                <a:solidFill>
                  <a:srgbClr val="FFFF00"/>
                </a:solidFill>
                <a:latin typeface="Times New Roman" pitchFamily="18" charset="0"/>
                <a:cs typeface="Times New Roman" pitchFamily="18" charset="0"/>
              </a:rPr>
              <a:t>skull fractures occur when the bones of the skull are forcefully displaced downward </a:t>
            </a:r>
            <a:endParaRPr lang="en-US" sz="3600" dirty="0" smtClean="0">
              <a:solidFill>
                <a:srgbClr val="FFFF00"/>
              </a:solidFill>
              <a:latin typeface="Times New Roman" pitchFamily="18" charset="0"/>
              <a:cs typeface="Times New Roman" pitchFamily="18" charset="0"/>
            </a:endParaRPr>
          </a:p>
          <a:p>
            <a:pPr algn="l" rtl="0"/>
            <a:r>
              <a:rPr lang="en-US" sz="3600" dirty="0" smtClean="0">
                <a:solidFill>
                  <a:srgbClr val="FFFF00"/>
                </a:solidFill>
                <a:latin typeface="Times New Roman" pitchFamily="18" charset="0"/>
                <a:cs typeface="Times New Roman" pitchFamily="18" charset="0"/>
              </a:rPr>
              <a:t>A </a:t>
            </a:r>
            <a:r>
              <a:rPr lang="en-US" sz="3600" dirty="0">
                <a:solidFill>
                  <a:srgbClr val="FFFF00"/>
                </a:solidFill>
                <a:latin typeface="Times New Roman" pitchFamily="18" charset="0"/>
                <a:cs typeface="Times New Roman" pitchFamily="18" charset="0"/>
              </a:rPr>
              <a:t>fracture of the base of the skull is referred to as a basilar skull fracture</a:t>
            </a:r>
            <a:endParaRPr lang="ar-SA"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00172812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825</TotalTime>
  <Words>1688</Words>
  <Application>Microsoft Office PowerPoint</Application>
  <PresentationFormat>عرض على الشاشة (3:4)‏</PresentationFormat>
  <Paragraphs>86</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سمة Office</vt:lpstr>
      <vt:lpstr>Adult Nursing  Second Stage </vt:lpstr>
      <vt:lpstr>Head Injuries </vt:lpstr>
      <vt:lpstr>Pathophysiology</vt:lpstr>
      <vt:lpstr>Pathophysiology</vt:lpstr>
      <vt:lpstr>Scalp Injury </vt:lpstr>
      <vt:lpstr>عرض تقديمي في PowerPoint</vt:lpstr>
      <vt:lpstr>Management of scalp injury </vt:lpstr>
      <vt:lpstr>Skull Fractures </vt:lpstr>
      <vt:lpstr>Skull Fractures </vt:lpstr>
      <vt:lpstr>Skull Fractures </vt:lpstr>
      <vt:lpstr>Clinical Manifestations of Skull Fractures  </vt:lpstr>
      <vt:lpstr>Clinical Manifestations of Skull Fractures </vt:lpstr>
      <vt:lpstr>Assessment and Diagnosis of Skull Fractures </vt:lpstr>
      <vt:lpstr>Medical Management of skull fractures  </vt:lpstr>
      <vt:lpstr>Medical Management of skull fractures </vt:lpstr>
      <vt:lpstr>Brain Injury </vt:lpstr>
      <vt:lpstr>Brain Injury </vt:lpstr>
      <vt:lpstr>Types of Brain Injury: concussion </vt:lpstr>
      <vt:lpstr>عرض تقديمي في PowerPoint</vt:lpstr>
      <vt:lpstr>Types of Brain Injury: concussion</vt:lpstr>
      <vt:lpstr>Management of concussion </vt:lpstr>
      <vt:lpstr>Types of Brain Injury: Contusion</vt:lpstr>
      <vt:lpstr>Types of Brain Injury :Diffuse Axonal Injury </vt:lpstr>
      <vt:lpstr>Types of Brain Injury :Diffuse Axonal Injury </vt:lpstr>
      <vt:lpstr>Types of Brain Injury :Intracranial Hemorrhage  </vt:lpstr>
      <vt:lpstr>عرض تقديمي في PowerPoint</vt:lpstr>
      <vt:lpstr>Types of Brain Injury :Intracranial Hemorrhage </vt:lpstr>
      <vt:lpstr>Assessment and diagnosis </vt:lpstr>
      <vt:lpstr>Management of Brain Injuries </vt:lpstr>
      <vt:lpstr>Nursing Interventions </vt:lpstr>
      <vt:lpstr>Nursing Interventions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ALI SAHIUNY</cp:lastModifiedBy>
  <cp:revision>59</cp:revision>
  <dcterms:modified xsi:type="dcterms:W3CDTF">2019-07-28T17:23:25Z</dcterms:modified>
</cp:coreProperties>
</file>