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4" r:id="rId2"/>
    <p:sldId id="257" r:id="rId3"/>
    <p:sldId id="258" r:id="rId4"/>
    <p:sldId id="259" r:id="rId5"/>
    <p:sldId id="260" r:id="rId6"/>
    <p:sldId id="261" r:id="rId7"/>
    <p:sldId id="262" r:id="rId8"/>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72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80C2A4F3-B0F4-4D8F-BE1B-A57181EAA9CB}" type="datetimeFigureOut">
              <a:rPr lang="ar-IQ" smtClean="0"/>
              <a:pPr/>
              <a:t>29/09/1440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12B0BA1-9430-497B-91C4-5E99E07C6DEC}" type="slidenum">
              <a:rPr lang="ar-IQ" smtClean="0"/>
              <a:pPr/>
              <a:t>‹#›</a:t>
            </a:fld>
            <a:endParaRPr lang="ar-IQ"/>
          </a:p>
        </p:txBody>
      </p:sp>
    </p:spTree>
    <p:extLst>
      <p:ext uri="{BB962C8B-B14F-4D97-AF65-F5344CB8AC3E}">
        <p14:creationId xmlns:p14="http://schemas.microsoft.com/office/powerpoint/2010/main" val="3416144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0C2A4F3-B0F4-4D8F-BE1B-A57181EAA9CB}" type="datetimeFigureOut">
              <a:rPr lang="ar-IQ" smtClean="0"/>
              <a:pPr/>
              <a:t>29/09/1440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12B0BA1-9430-497B-91C4-5E99E07C6DEC}" type="slidenum">
              <a:rPr lang="ar-IQ" smtClean="0"/>
              <a:pPr/>
              <a:t>‹#›</a:t>
            </a:fld>
            <a:endParaRPr lang="ar-IQ"/>
          </a:p>
        </p:txBody>
      </p:sp>
    </p:spTree>
    <p:extLst>
      <p:ext uri="{BB962C8B-B14F-4D97-AF65-F5344CB8AC3E}">
        <p14:creationId xmlns:p14="http://schemas.microsoft.com/office/powerpoint/2010/main" val="3503717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0C2A4F3-B0F4-4D8F-BE1B-A57181EAA9CB}" type="datetimeFigureOut">
              <a:rPr lang="ar-IQ" smtClean="0"/>
              <a:pPr/>
              <a:t>29/09/1440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12B0BA1-9430-497B-91C4-5E99E07C6DEC}" type="slidenum">
              <a:rPr lang="ar-IQ" smtClean="0"/>
              <a:pPr/>
              <a:t>‹#›</a:t>
            </a:fld>
            <a:endParaRPr lang="ar-IQ"/>
          </a:p>
        </p:txBody>
      </p:sp>
    </p:spTree>
    <p:extLst>
      <p:ext uri="{BB962C8B-B14F-4D97-AF65-F5344CB8AC3E}">
        <p14:creationId xmlns:p14="http://schemas.microsoft.com/office/powerpoint/2010/main" val="1640051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0C2A4F3-B0F4-4D8F-BE1B-A57181EAA9CB}" type="datetimeFigureOut">
              <a:rPr lang="ar-IQ" smtClean="0"/>
              <a:pPr/>
              <a:t>29/09/1440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12B0BA1-9430-497B-91C4-5E99E07C6DEC}" type="slidenum">
              <a:rPr lang="ar-IQ" smtClean="0"/>
              <a:pPr/>
              <a:t>‹#›</a:t>
            </a:fld>
            <a:endParaRPr lang="ar-IQ"/>
          </a:p>
        </p:txBody>
      </p:sp>
    </p:spTree>
    <p:extLst>
      <p:ext uri="{BB962C8B-B14F-4D97-AF65-F5344CB8AC3E}">
        <p14:creationId xmlns:p14="http://schemas.microsoft.com/office/powerpoint/2010/main" val="3360617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80C2A4F3-B0F4-4D8F-BE1B-A57181EAA9CB}" type="datetimeFigureOut">
              <a:rPr lang="ar-IQ" smtClean="0"/>
              <a:pPr/>
              <a:t>29/09/1440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12B0BA1-9430-497B-91C4-5E99E07C6DEC}" type="slidenum">
              <a:rPr lang="ar-IQ" smtClean="0"/>
              <a:pPr/>
              <a:t>‹#›</a:t>
            </a:fld>
            <a:endParaRPr lang="ar-IQ"/>
          </a:p>
        </p:txBody>
      </p:sp>
    </p:spTree>
    <p:extLst>
      <p:ext uri="{BB962C8B-B14F-4D97-AF65-F5344CB8AC3E}">
        <p14:creationId xmlns:p14="http://schemas.microsoft.com/office/powerpoint/2010/main" val="93058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80C2A4F3-B0F4-4D8F-BE1B-A57181EAA9CB}" type="datetimeFigureOut">
              <a:rPr lang="ar-IQ" smtClean="0"/>
              <a:pPr/>
              <a:t>29/09/1440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12B0BA1-9430-497B-91C4-5E99E07C6DEC}" type="slidenum">
              <a:rPr lang="ar-IQ" smtClean="0"/>
              <a:pPr/>
              <a:t>‹#›</a:t>
            </a:fld>
            <a:endParaRPr lang="ar-IQ"/>
          </a:p>
        </p:txBody>
      </p:sp>
    </p:spTree>
    <p:extLst>
      <p:ext uri="{BB962C8B-B14F-4D97-AF65-F5344CB8AC3E}">
        <p14:creationId xmlns:p14="http://schemas.microsoft.com/office/powerpoint/2010/main" val="4126136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80C2A4F3-B0F4-4D8F-BE1B-A57181EAA9CB}" type="datetimeFigureOut">
              <a:rPr lang="ar-IQ" smtClean="0"/>
              <a:pPr/>
              <a:t>29/09/1440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412B0BA1-9430-497B-91C4-5E99E07C6DEC}" type="slidenum">
              <a:rPr lang="ar-IQ" smtClean="0"/>
              <a:pPr/>
              <a:t>‹#›</a:t>
            </a:fld>
            <a:endParaRPr lang="ar-IQ"/>
          </a:p>
        </p:txBody>
      </p:sp>
    </p:spTree>
    <p:extLst>
      <p:ext uri="{BB962C8B-B14F-4D97-AF65-F5344CB8AC3E}">
        <p14:creationId xmlns:p14="http://schemas.microsoft.com/office/powerpoint/2010/main" val="176319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80C2A4F3-B0F4-4D8F-BE1B-A57181EAA9CB}" type="datetimeFigureOut">
              <a:rPr lang="ar-IQ" smtClean="0"/>
              <a:pPr/>
              <a:t>29/09/1440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412B0BA1-9430-497B-91C4-5E99E07C6DEC}" type="slidenum">
              <a:rPr lang="ar-IQ" smtClean="0"/>
              <a:pPr/>
              <a:t>‹#›</a:t>
            </a:fld>
            <a:endParaRPr lang="ar-IQ"/>
          </a:p>
        </p:txBody>
      </p:sp>
    </p:spTree>
    <p:extLst>
      <p:ext uri="{BB962C8B-B14F-4D97-AF65-F5344CB8AC3E}">
        <p14:creationId xmlns:p14="http://schemas.microsoft.com/office/powerpoint/2010/main" val="3301160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C2A4F3-B0F4-4D8F-BE1B-A57181EAA9CB}" type="datetimeFigureOut">
              <a:rPr lang="ar-IQ" smtClean="0"/>
              <a:pPr/>
              <a:t>29/09/1440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412B0BA1-9430-497B-91C4-5E99E07C6DEC}" type="slidenum">
              <a:rPr lang="ar-IQ" smtClean="0"/>
              <a:pPr/>
              <a:t>‹#›</a:t>
            </a:fld>
            <a:endParaRPr lang="ar-IQ"/>
          </a:p>
        </p:txBody>
      </p:sp>
    </p:spTree>
    <p:extLst>
      <p:ext uri="{BB962C8B-B14F-4D97-AF65-F5344CB8AC3E}">
        <p14:creationId xmlns:p14="http://schemas.microsoft.com/office/powerpoint/2010/main" val="2735571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80C2A4F3-B0F4-4D8F-BE1B-A57181EAA9CB}" type="datetimeFigureOut">
              <a:rPr lang="ar-IQ" smtClean="0"/>
              <a:pPr/>
              <a:t>29/09/1440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12B0BA1-9430-497B-91C4-5E99E07C6DEC}" type="slidenum">
              <a:rPr lang="ar-IQ" smtClean="0"/>
              <a:pPr/>
              <a:t>‹#›</a:t>
            </a:fld>
            <a:endParaRPr lang="ar-IQ"/>
          </a:p>
        </p:txBody>
      </p:sp>
    </p:spTree>
    <p:extLst>
      <p:ext uri="{BB962C8B-B14F-4D97-AF65-F5344CB8AC3E}">
        <p14:creationId xmlns:p14="http://schemas.microsoft.com/office/powerpoint/2010/main" val="1419419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80C2A4F3-B0F4-4D8F-BE1B-A57181EAA9CB}" type="datetimeFigureOut">
              <a:rPr lang="ar-IQ" smtClean="0"/>
              <a:pPr/>
              <a:t>29/09/1440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12B0BA1-9430-497B-91C4-5E99E07C6DEC}" type="slidenum">
              <a:rPr lang="ar-IQ" smtClean="0"/>
              <a:pPr/>
              <a:t>‹#›</a:t>
            </a:fld>
            <a:endParaRPr lang="ar-IQ"/>
          </a:p>
        </p:txBody>
      </p:sp>
    </p:spTree>
    <p:extLst>
      <p:ext uri="{BB962C8B-B14F-4D97-AF65-F5344CB8AC3E}">
        <p14:creationId xmlns:p14="http://schemas.microsoft.com/office/powerpoint/2010/main" val="4181179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C2A4F3-B0F4-4D8F-BE1B-A57181EAA9CB}" type="datetimeFigureOut">
              <a:rPr lang="ar-IQ" smtClean="0"/>
              <a:pPr/>
              <a:t>29/09/1440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2B0BA1-9430-497B-91C4-5E99E07C6DEC}" type="slidenum">
              <a:rPr lang="ar-IQ" smtClean="0"/>
              <a:pPr/>
              <a:t>‹#›</a:t>
            </a:fld>
            <a:endParaRPr lang="ar-IQ"/>
          </a:p>
        </p:txBody>
      </p:sp>
    </p:spTree>
    <p:extLst>
      <p:ext uri="{BB962C8B-B14F-4D97-AF65-F5344CB8AC3E}">
        <p14:creationId xmlns:p14="http://schemas.microsoft.com/office/powerpoint/2010/main" val="3580355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12192000" cy="6857999"/>
          </a:xfrm>
          <a:solidFill>
            <a:schemeClr val="accent4">
              <a:lumMod val="60000"/>
              <a:lumOff val="40000"/>
            </a:schemeClr>
          </a:solidFill>
        </p:spPr>
        <p:txBody>
          <a:bodyPr>
            <a:normAutofit/>
          </a:bodyPr>
          <a:lstStyle/>
          <a:p>
            <a:pPr algn="ctr"/>
            <a:r>
              <a:rPr lang="ar-IQ" sz="7200" dirty="0">
                <a:solidFill>
                  <a:schemeClr val="accent5"/>
                </a:solidFill>
                <a:cs typeface="Diwani Outline Shaded" panose="02010400000000000000" pitchFamily="2" charset="-78"/>
              </a:rPr>
              <a:t>جامعة ذي قار </a:t>
            </a:r>
            <a:br>
              <a:rPr lang="ar-IQ" sz="7200" dirty="0">
                <a:solidFill>
                  <a:schemeClr val="accent5"/>
                </a:solidFill>
                <a:cs typeface="Diwani Outline Shaded" panose="02010400000000000000" pitchFamily="2" charset="-78"/>
              </a:rPr>
            </a:br>
            <a:r>
              <a:rPr lang="ar-IQ" sz="7200" dirty="0">
                <a:solidFill>
                  <a:schemeClr val="accent5"/>
                </a:solidFill>
                <a:cs typeface="Diwani Outline Shaded" panose="02010400000000000000" pitchFamily="2" charset="-78"/>
              </a:rPr>
              <a:t>كلية </a:t>
            </a:r>
            <a:r>
              <a:rPr lang="ar-IQ" sz="7200" dirty="0" smtClean="0">
                <a:solidFill>
                  <a:schemeClr val="accent5"/>
                </a:solidFill>
                <a:cs typeface="Diwani Outline Shaded" panose="02010400000000000000" pitchFamily="2" charset="-78"/>
              </a:rPr>
              <a:t>التمريض</a:t>
            </a:r>
            <a:r>
              <a:rPr lang="ar-IQ" sz="7200" smtClean="0">
                <a:solidFill>
                  <a:schemeClr val="accent5"/>
                </a:solidFill>
                <a:cs typeface="Diwani Outline Shaded" panose="02010400000000000000" pitchFamily="2" charset="-78"/>
              </a:rPr>
              <a:t/>
            </a:r>
            <a:br>
              <a:rPr lang="ar-IQ" sz="7200" smtClean="0">
                <a:solidFill>
                  <a:schemeClr val="accent5"/>
                </a:solidFill>
                <a:cs typeface="Diwani Outline Shaded" panose="02010400000000000000" pitchFamily="2" charset="-78"/>
              </a:rPr>
            </a:br>
            <a:r>
              <a:rPr lang="ar-SA" sz="7200" smtClean="0">
                <a:solidFill>
                  <a:schemeClr val="accent5"/>
                </a:solidFill>
                <a:cs typeface="Diwani Outline Shaded" panose="02010400000000000000" pitchFamily="2" charset="-78"/>
              </a:rPr>
              <a:t>التقييم الذاتي لفرع تمريض البالغين</a:t>
            </a:r>
            <a:r>
              <a:rPr lang="ar-IQ" sz="7200">
                <a:solidFill>
                  <a:schemeClr val="accent5"/>
                </a:solidFill>
                <a:cs typeface="Diwani Outline Shaded" panose="02010400000000000000" pitchFamily="2" charset="-78"/>
              </a:rPr>
              <a:t/>
            </a:r>
            <a:br>
              <a:rPr lang="ar-IQ" sz="7200">
                <a:solidFill>
                  <a:schemeClr val="accent5"/>
                </a:solidFill>
                <a:cs typeface="Diwani Outline Shaded" panose="02010400000000000000" pitchFamily="2" charset="-78"/>
              </a:rPr>
            </a:br>
            <a:r>
              <a:rPr lang="ar-IQ" sz="5400" smtClean="0">
                <a:solidFill>
                  <a:schemeClr val="accent5"/>
                </a:solidFill>
                <a:latin typeface="DFKai-SB" panose="03000509000000000000" pitchFamily="65" charset="-120"/>
                <a:ea typeface="DFKai-SB" panose="03000509000000000000" pitchFamily="65" charset="-120"/>
                <a:cs typeface="Diwani Outline Shaded" panose="02010400000000000000" pitchFamily="2" charset="-78"/>
              </a:rPr>
              <a:t>2017-2018</a:t>
            </a:r>
            <a:r>
              <a:rPr lang="ar-IQ" sz="5400" dirty="0">
                <a:solidFill>
                  <a:schemeClr val="accent5"/>
                </a:solidFill>
                <a:latin typeface="DFKai-SB" panose="03000509000000000000" pitchFamily="65" charset="-120"/>
                <a:ea typeface="DFKai-SB" panose="03000509000000000000" pitchFamily="65" charset="-120"/>
                <a:cs typeface="Diwani Outline Shaded" panose="02010400000000000000" pitchFamily="2" charset="-78"/>
              </a:rPr>
              <a:t/>
            </a:r>
            <a:br>
              <a:rPr lang="ar-IQ" sz="5400" dirty="0">
                <a:solidFill>
                  <a:schemeClr val="accent5"/>
                </a:solidFill>
                <a:latin typeface="DFKai-SB" panose="03000509000000000000" pitchFamily="65" charset="-120"/>
                <a:ea typeface="DFKai-SB" panose="03000509000000000000" pitchFamily="65" charset="-120"/>
                <a:cs typeface="Diwani Outline Shaded" panose="02010400000000000000" pitchFamily="2" charset="-78"/>
              </a:rPr>
            </a:br>
            <a:r>
              <a:rPr lang="ar-IQ" sz="5400" dirty="0">
                <a:solidFill>
                  <a:schemeClr val="accent5"/>
                </a:solidFill>
                <a:latin typeface="DFKai-SB" panose="03000509000000000000" pitchFamily="65" charset="-120"/>
                <a:ea typeface="DFKai-SB" panose="03000509000000000000" pitchFamily="65" charset="-120"/>
                <a:cs typeface="Diwani Outline Shaded" panose="02010400000000000000" pitchFamily="2" charset="-78"/>
              </a:rPr>
              <a:t>قسم تمريض البالغين</a:t>
            </a:r>
            <a:r>
              <a:rPr lang="ar-IQ" dirty="0">
                <a:solidFill>
                  <a:schemeClr val="accent5"/>
                </a:solidFill>
                <a:latin typeface="DFKai-SB" panose="03000509000000000000" pitchFamily="65" charset="-120"/>
                <a:ea typeface="DFKai-SB" panose="03000509000000000000" pitchFamily="65" charset="-120"/>
                <a:cs typeface="Diwani Outline Shaded" panose="02010400000000000000" pitchFamily="2" charset="-78"/>
              </a:rPr>
              <a:t/>
            </a:r>
            <a:br>
              <a:rPr lang="ar-IQ" dirty="0">
                <a:solidFill>
                  <a:schemeClr val="accent5"/>
                </a:solidFill>
                <a:latin typeface="DFKai-SB" panose="03000509000000000000" pitchFamily="65" charset="-120"/>
                <a:ea typeface="DFKai-SB" panose="03000509000000000000" pitchFamily="65" charset="-120"/>
                <a:cs typeface="Diwani Outline Shaded" panose="02010400000000000000" pitchFamily="2" charset="-78"/>
              </a:rPr>
            </a:br>
            <a:endParaRPr lang="ar-IQ" dirty="0"/>
          </a:p>
        </p:txBody>
      </p:sp>
    </p:spTree>
    <p:extLst>
      <p:ext uri="{BB962C8B-B14F-4D97-AF65-F5344CB8AC3E}">
        <p14:creationId xmlns:p14="http://schemas.microsoft.com/office/powerpoint/2010/main" val="36329918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
            <a:ext cx="12192000" cy="6857999"/>
          </a:xfrm>
          <a:solidFill>
            <a:schemeClr val="accent4">
              <a:lumMod val="60000"/>
              <a:lumOff val="40000"/>
            </a:schemeClr>
          </a:solidFill>
        </p:spPr>
        <p:txBody>
          <a:bodyPr>
            <a:normAutofit fontScale="90000"/>
          </a:bodyPr>
          <a:lstStyle/>
          <a:p>
            <a:pPr algn="ctr"/>
            <a:r>
              <a:rPr lang="ar-IQ" sz="8900" b="1" dirty="0" smtClean="0">
                <a:cs typeface="DecoType Thuluth" panose="02010000000000000000" pitchFamily="2" charset="-78"/>
              </a:rPr>
              <a:t/>
            </a:r>
            <a:br>
              <a:rPr lang="ar-IQ" sz="8900" b="1" dirty="0" smtClean="0">
                <a:cs typeface="DecoType Thuluth" panose="02010000000000000000" pitchFamily="2" charset="-78"/>
              </a:rPr>
            </a:br>
            <a:r>
              <a:rPr lang="ar-IQ" sz="89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cs typeface="Diwani Outline Shaded" panose="02010400000000000000" pitchFamily="2" charset="-78"/>
              </a:rPr>
              <a:t>رسالة القسم</a:t>
            </a:r>
            <a:r>
              <a:rPr lang="ar-IQ" sz="7200" dirty="0" smtClean="0">
                <a:cs typeface="DecoType Thuluth" panose="02010000000000000000" pitchFamily="2" charset="-78"/>
              </a:rPr>
              <a:t/>
            </a:r>
            <a:br>
              <a:rPr lang="ar-IQ" sz="7200" dirty="0" smtClean="0">
                <a:cs typeface="DecoType Thuluth" panose="02010000000000000000" pitchFamily="2" charset="-78"/>
              </a:rPr>
            </a:br>
            <a:r>
              <a:rPr lang="ar-IQ" sz="7200" dirty="0" smtClean="0">
                <a:cs typeface="DecoType Thuluth" panose="02010000000000000000" pitchFamily="2" charset="-78"/>
              </a:rPr>
              <a:t>يهدف قسم تمريض البالغين الى تخريج كوادر تمريض متميزة مهنياً لتقديم الرعاية التمريضية الشاملة والقائمة على الممارسة العلمية المتقدمة والتي تعتمد على نهج التفكير النقدي المستند الى العلم والمهارة</a:t>
            </a:r>
            <a:r>
              <a:rPr lang="ar-IQ" dirty="0" smtClean="0"/>
              <a:t/>
            </a:r>
            <a:br>
              <a:rPr lang="ar-IQ" dirty="0" smtClean="0"/>
            </a:br>
            <a:endParaRPr lang="ar-IQ" dirty="0"/>
          </a:p>
        </p:txBody>
      </p:sp>
    </p:spTree>
    <p:extLst>
      <p:ext uri="{BB962C8B-B14F-4D97-AF65-F5344CB8AC3E}">
        <p14:creationId xmlns:p14="http://schemas.microsoft.com/office/powerpoint/2010/main" val="4136422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
            <a:ext cx="12192000" cy="6858000"/>
          </a:xfrm>
          <a:solidFill>
            <a:schemeClr val="accent4">
              <a:lumMod val="60000"/>
              <a:lumOff val="40000"/>
            </a:schemeClr>
          </a:solidFill>
        </p:spPr>
        <p:txBody>
          <a:bodyPr>
            <a:normAutofit/>
          </a:bodyPr>
          <a:lstStyle/>
          <a:p>
            <a:pPr algn="ctr"/>
            <a:r>
              <a:rPr lang="ar-IQ" dirty="0" smtClean="0">
                <a:cs typeface="DecoType Thuluth" panose="02010000000000000000" pitchFamily="2" charset="-78"/>
              </a:rPr>
              <a:t>علماً ان القسم يختص بتدريس المرحلة الثانية (صباحي – مسائي) لمادة تمريض البالغين من اجل اكساب الطلبة أسس المعارف والمهارات والسلوكيات اللازمة والتي تمكنهم من تطبيق مبادئ ومفاهيم تمريض البالغين في مختلف المواقف التمريضية وتحديد المشاكل الفعلية للمرضى علماً ان عدد طلبة المرحلة الثانية </a:t>
            </a:r>
            <a:br>
              <a:rPr lang="ar-IQ" dirty="0" smtClean="0">
                <a:cs typeface="DecoType Thuluth" panose="02010000000000000000" pitchFamily="2" charset="-78"/>
              </a:rPr>
            </a:br>
            <a:r>
              <a:rPr lang="ar-IQ" dirty="0" smtClean="0">
                <a:cs typeface="DecoType Thuluth" panose="02010000000000000000" pitchFamily="2" charset="-78"/>
              </a:rPr>
              <a:t>للدراسة الصباحية 121 طالب</a:t>
            </a:r>
            <a:br>
              <a:rPr lang="ar-IQ" dirty="0" smtClean="0">
                <a:cs typeface="DecoType Thuluth" panose="02010000000000000000" pitchFamily="2" charset="-78"/>
              </a:rPr>
            </a:br>
            <a:r>
              <a:rPr lang="ar-IQ" dirty="0" smtClean="0">
                <a:cs typeface="DecoType Thuluth" panose="02010000000000000000" pitchFamily="2" charset="-78"/>
              </a:rPr>
              <a:t>وللدراسة المسائية 108 طالب</a:t>
            </a:r>
            <a:endParaRPr lang="ar-IQ" dirty="0">
              <a:cs typeface="DecoType Thuluth" panose="02010000000000000000" pitchFamily="2" charset="-78"/>
            </a:endParaRPr>
          </a:p>
        </p:txBody>
      </p:sp>
    </p:spTree>
    <p:extLst>
      <p:ext uri="{BB962C8B-B14F-4D97-AF65-F5344CB8AC3E}">
        <p14:creationId xmlns:p14="http://schemas.microsoft.com/office/powerpoint/2010/main" val="39503085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12192000" cy="6857999"/>
          </a:xfrm>
          <a:solidFill>
            <a:schemeClr val="accent4">
              <a:lumMod val="60000"/>
              <a:lumOff val="40000"/>
            </a:schemeClr>
          </a:solidFill>
        </p:spPr>
        <p:txBody>
          <a:bodyPr>
            <a:normAutofit/>
          </a:bodyPr>
          <a:lstStyle/>
          <a:p>
            <a:pPr algn="r"/>
            <a:r>
              <a:rPr lang="ar-IQ" sz="5400" dirty="0" smtClean="0">
                <a:cs typeface="Diwani Outline Shaded" panose="02010400000000000000" pitchFamily="2" charset="-78"/>
              </a:rPr>
              <a:t>من متطلبات تقدم العملية التعليمية </a:t>
            </a:r>
            <a:r>
              <a:rPr lang="ar-IQ" dirty="0" smtClean="0"/>
              <a:t/>
            </a:r>
            <a:br>
              <a:rPr lang="ar-IQ" dirty="0" smtClean="0"/>
            </a:br>
            <a:r>
              <a:rPr lang="ar-IQ" dirty="0" smtClean="0">
                <a:cs typeface="DecoType Thuluth" panose="02010000000000000000" pitchFamily="2" charset="-78"/>
              </a:rPr>
              <a:t/>
            </a:r>
            <a:br>
              <a:rPr lang="ar-IQ" dirty="0" smtClean="0">
                <a:cs typeface="DecoType Thuluth" panose="02010000000000000000" pitchFamily="2" charset="-78"/>
              </a:rPr>
            </a:br>
            <a:r>
              <a:rPr lang="ar-IQ" dirty="0" smtClean="0">
                <a:cs typeface="DecoType Thuluth" panose="02010000000000000000" pitchFamily="2" charset="-78"/>
              </a:rPr>
              <a:t>1- مواكبة التطور العلمي في مجال التمريض ومجال التعليم الصحي المستمر</a:t>
            </a:r>
            <a:br>
              <a:rPr lang="ar-IQ" dirty="0" smtClean="0">
                <a:cs typeface="DecoType Thuluth" panose="02010000000000000000" pitchFamily="2" charset="-78"/>
              </a:rPr>
            </a:br>
            <a:r>
              <a:rPr lang="ar-IQ" dirty="0" smtClean="0">
                <a:cs typeface="DecoType Thuluth" panose="02010000000000000000" pitchFamily="2" charset="-78"/>
              </a:rPr>
              <a:t>2- توعية الطلاب على المشاكل التي تواجه مهنة التمريض وتحليلها والمساهمة في حلها للارتقاء بالمهنة </a:t>
            </a:r>
            <a:br>
              <a:rPr lang="ar-IQ" dirty="0" smtClean="0">
                <a:cs typeface="DecoType Thuluth" panose="02010000000000000000" pitchFamily="2" charset="-78"/>
              </a:rPr>
            </a:br>
            <a:r>
              <a:rPr lang="ar-IQ" dirty="0" smtClean="0">
                <a:cs typeface="DecoType Thuluth" panose="02010000000000000000" pitchFamily="2" charset="-78"/>
              </a:rPr>
              <a:t>3- دعم ثقافة التعلم الذاتي  لدى الطلاب</a:t>
            </a:r>
            <a:endParaRPr lang="ar-IQ" dirty="0">
              <a:cs typeface="DecoType Thuluth" panose="02010000000000000000" pitchFamily="2" charset="-78"/>
            </a:endParaRPr>
          </a:p>
        </p:txBody>
      </p:sp>
    </p:spTree>
    <p:extLst>
      <p:ext uri="{BB962C8B-B14F-4D97-AF65-F5344CB8AC3E}">
        <p14:creationId xmlns:p14="http://schemas.microsoft.com/office/powerpoint/2010/main" val="22093812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12192000" cy="6857999"/>
          </a:xfrm>
          <a:solidFill>
            <a:schemeClr val="accent4">
              <a:lumMod val="60000"/>
              <a:lumOff val="40000"/>
            </a:schemeClr>
          </a:solidFill>
        </p:spPr>
        <p:txBody>
          <a:bodyPr>
            <a:normAutofit/>
          </a:bodyPr>
          <a:lstStyle/>
          <a:p>
            <a:pPr algn="r"/>
            <a:r>
              <a:rPr lang="ar-IQ" sz="5400" dirty="0" smtClean="0">
                <a:cs typeface="Diwani Outline Shaded" panose="02010400000000000000" pitchFamily="2" charset="-78"/>
              </a:rPr>
              <a:t>المشكلات الناتجة من الأداء الوظيفي</a:t>
            </a:r>
            <a:r>
              <a:rPr lang="ar-IQ" dirty="0" smtClean="0"/>
              <a:t/>
            </a:r>
            <a:br>
              <a:rPr lang="ar-IQ" dirty="0" smtClean="0"/>
            </a:br>
            <a:r>
              <a:rPr lang="ar-IQ" dirty="0" smtClean="0"/>
              <a:t> </a:t>
            </a:r>
            <a:br>
              <a:rPr lang="ar-IQ" dirty="0" smtClean="0"/>
            </a:br>
            <a:r>
              <a:rPr lang="ar-IQ" dirty="0" smtClean="0">
                <a:cs typeface="DecoType Thuluth" panose="02010000000000000000" pitchFamily="2" charset="-78"/>
              </a:rPr>
              <a:t>1- كثرة عدد الطلاب مقارنة بعدد التدريسيين</a:t>
            </a:r>
            <a:br>
              <a:rPr lang="ar-IQ" dirty="0" smtClean="0">
                <a:cs typeface="DecoType Thuluth" panose="02010000000000000000" pitchFamily="2" charset="-78"/>
              </a:rPr>
            </a:br>
            <a:r>
              <a:rPr lang="ar-IQ" dirty="0" smtClean="0">
                <a:cs typeface="DecoType Thuluth" panose="02010000000000000000" pitchFamily="2" charset="-78"/>
              </a:rPr>
              <a:t>2- قلة عدد المختبرات في قسم تمريض البالغين لوجود مختبر واحد تُطبق فيه جميع مواد القسم مما يشكل عبئاً على المشرف العلمي والعملي </a:t>
            </a:r>
            <a:r>
              <a:rPr lang="ar-IQ" dirty="0" smtClean="0"/>
              <a:t/>
            </a:r>
            <a:br>
              <a:rPr lang="ar-IQ" dirty="0" smtClean="0"/>
            </a:br>
            <a:r>
              <a:rPr lang="ar-IQ" dirty="0" smtClean="0"/>
              <a:t/>
            </a:r>
            <a:br>
              <a:rPr lang="ar-IQ" dirty="0" smtClean="0"/>
            </a:br>
            <a:r>
              <a:rPr lang="ar-IQ" dirty="0"/>
              <a:t/>
            </a:r>
            <a:br>
              <a:rPr lang="ar-IQ" dirty="0"/>
            </a:br>
            <a:endParaRPr lang="ar-IQ" dirty="0"/>
          </a:p>
        </p:txBody>
      </p:sp>
    </p:spTree>
    <p:extLst>
      <p:ext uri="{BB962C8B-B14F-4D97-AF65-F5344CB8AC3E}">
        <p14:creationId xmlns:p14="http://schemas.microsoft.com/office/powerpoint/2010/main" val="1188080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12192000" cy="6858000"/>
          </a:xfrm>
          <a:solidFill>
            <a:schemeClr val="accent4">
              <a:lumMod val="60000"/>
              <a:lumOff val="40000"/>
            </a:schemeClr>
          </a:solidFill>
        </p:spPr>
        <p:txBody>
          <a:bodyPr>
            <a:normAutofit/>
          </a:bodyPr>
          <a:lstStyle/>
          <a:p>
            <a:pPr algn="ctr"/>
            <a:r>
              <a:rPr lang="ar-IQ" sz="5400" dirty="0" smtClean="0">
                <a:cs typeface="Diwani Outline Shaded" panose="02010400000000000000" pitchFamily="2" charset="-78"/>
              </a:rPr>
              <a:t>الخبرات العلمية التي يقدمها القسم</a:t>
            </a:r>
            <a:r>
              <a:rPr lang="ar-IQ" dirty="0" smtClean="0"/>
              <a:t/>
            </a:r>
            <a:br>
              <a:rPr lang="ar-IQ" dirty="0" smtClean="0"/>
            </a:br>
            <a:r>
              <a:rPr lang="ar-IQ" dirty="0" smtClean="0"/>
              <a:t> </a:t>
            </a:r>
            <a:br>
              <a:rPr lang="ar-IQ" dirty="0" smtClean="0"/>
            </a:br>
            <a:r>
              <a:rPr lang="ar-IQ" dirty="0" smtClean="0">
                <a:cs typeface="DecoType Thuluth" panose="02010000000000000000" pitchFamily="2" charset="-78"/>
              </a:rPr>
              <a:t>يقدم القسم خبرات علمية متطورة من خلال نخبة من التدريسيين الاكفاء الذين يقومون على تدريس طلبة الدراسات الأولية والاشراف على مشاريعهم البحثية وكذلك تنمية مهاراتهم بالقسم من خلال المشاركة في الندوات والمؤتمرات وتشجيع النشر الدولي للأبحاث </a:t>
            </a:r>
            <a:endParaRPr lang="ar-IQ" dirty="0">
              <a:cs typeface="DecoType Thuluth" panose="02010000000000000000" pitchFamily="2" charset="-78"/>
            </a:endParaRPr>
          </a:p>
        </p:txBody>
      </p:sp>
    </p:spTree>
    <p:extLst>
      <p:ext uri="{BB962C8B-B14F-4D97-AF65-F5344CB8AC3E}">
        <p14:creationId xmlns:p14="http://schemas.microsoft.com/office/powerpoint/2010/main" val="14448550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12192000" cy="6857999"/>
          </a:xfrm>
          <a:solidFill>
            <a:schemeClr val="accent4">
              <a:lumMod val="60000"/>
              <a:lumOff val="40000"/>
            </a:schemeClr>
          </a:solidFill>
        </p:spPr>
        <p:txBody>
          <a:bodyPr>
            <a:normAutofit/>
          </a:bodyPr>
          <a:lstStyle/>
          <a:p>
            <a:pPr algn="r"/>
            <a:r>
              <a:rPr lang="ar-IQ" sz="5400" dirty="0" smtClean="0">
                <a:cs typeface="Diwani Outline Shaded" panose="02010400000000000000" pitchFamily="2" charset="-78"/>
              </a:rPr>
              <a:t>المناهج التي يدرسها القسم</a:t>
            </a:r>
            <a:r>
              <a:rPr lang="ar-IQ" dirty="0" smtClean="0"/>
              <a:t/>
            </a:r>
            <a:br>
              <a:rPr lang="ar-IQ" dirty="0" smtClean="0"/>
            </a:br>
            <a:r>
              <a:rPr lang="ar-IQ" dirty="0" smtClean="0"/>
              <a:t> </a:t>
            </a:r>
            <a:br>
              <a:rPr lang="ar-IQ" dirty="0" smtClean="0"/>
            </a:br>
            <a:r>
              <a:rPr lang="ar-IQ" dirty="0" smtClean="0">
                <a:cs typeface="DecoType Thuluth" panose="02010000000000000000" pitchFamily="2" charset="-78"/>
              </a:rPr>
              <a:t>ان المناهج الخاصة بقسم تمريض البالغين هي </a:t>
            </a:r>
            <a:br>
              <a:rPr lang="ar-IQ" dirty="0" smtClean="0">
                <a:cs typeface="DecoType Thuluth" panose="02010000000000000000" pitchFamily="2" charset="-78"/>
              </a:rPr>
            </a:br>
            <a:r>
              <a:rPr lang="ar-IQ" dirty="0" smtClean="0">
                <a:cs typeface="DecoType Thuluth" panose="02010000000000000000" pitchFamily="2" charset="-78"/>
              </a:rPr>
              <a:t>1- تمريض البالغين </a:t>
            </a:r>
            <a:br>
              <a:rPr lang="ar-IQ" dirty="0" smtClean="0">
                <a:cs typeface="DecoType Thuluth" panose="02010000000000000000" pitchFamily="2" charset="-78"/>
              </a:rPr>
            </a:br>
            <a:r>
              <a:rPr lang="ar-IQ" dirty="0" smtClean="0">
                <a:cs typeface="DecoType Thuluth" panose="02010000000000000000" pitchFamily="2" charset="-78"/>
              </a:rPr>
              <a:t>2- اساسيات التمريض</a:t>
            </a:r>
            <a:br>
              <a:rPr lang="ar-IQ" dirty="0" smtClean="0">
                <a:cs typeface="DecoType Thuluth" panose="02010000000000000000" pitchFamily="2" charset="-78"/>
              </a:rPr>
            </a:br>
            <a:r>
              <a:rPr lang="ar-IQ" dirty="0" smtClean="0">
                <a:cs typeface="DecoType Thuluth" panose="02010000000000000000" pitchFamily="2" charset="-78"/>
              </a:rPr>
              <a:t>3- حالات حرجة </a:t>
            </a:r>
            <a:br>
              <a:rPr lang="ar-IQ" dirty="0" smtClean="0">
                <a:cs typeface="DecoType Thuluth" panose="02010000000000000000" pitchFamily="2" charset="-78"/>
              </a:rPr>
            </a:br>
            <a:r>
              <a:rPr lang="ar-IQ" dirty="0" smtClean="0">
                <a:cs typeface="DecoType Thuluth" panose="02010000000000000000" pitchFamily="2" charset="-78"/>
              </a:rPr>
              <a:t>4- تقييم صحي </a:t>
            </a:r>
            <a:br>
              <a:rPr lang="ar-IQ" dirty="0" smtClean="0">
                <a:cs typeface="DecoType Thuluth" panose="02010000000000000000" pitchFamily="2" charset="-78"/>
              </a:rPr>
            </a:br>
            <a:r>
              <a:rPr lang="ar-IQ" dirty="0" smtClean="0">
                <a:cs typeface="DecoType Thuluth" panose="02010000000000000000" pitchFamily="2" charset="-78"/>
              </a:rPr>
              <a:t>5- اخلاقيات التمريض</a:t>
            </a:r>
            <a:br>
              <a:rPr lang="ar-IQ" dirty="0" smtClean="0">
                <a:cs typeface="DecoType Thuluth" panose="02010000000000000000" pitchFamily="2" charset="-78"/>
              </a:rPr>
            </a:br>
            <a:r>
              <a:rPr lang="ar-IQ" dirty="0" smtClean="0">
                <a:cs typeface="DecoType Thuluth" panose="02010000000000000000" pitchFamily="2" charset="-78"/>
              </a:rPr>
              <a:t>6- المادة الاختيارية</a:t>
            </a:r>
            <a:endParaRPr lang="ar-IQ" dirty="0">
              <a:cs typeface="DecoType Thuluth" panose="02010000000000000000" pitchFamily="2" charset="-78"/>
            </a:endParaRPr>
          </a:p>
        </p:txBody>
      </p:sp>
    </p:spTree>
    <p:extLst>
      <p:ext uri="{BB962C8B-B14F-4D97-AF65-F5344CB8AC3E}">
        <p14:creationId xmlns:p14="http://schemas.microsoft.com/office/powerpoint/2010/main" val="32613257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نسق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نسق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نسق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167</TotalTime>
  <Words>68</Words>
  <Application>Microsoft Office PowerPoint</Application>
  <PresentationFormat>مخصص</PresentationFormat>
  <Paragraphs>7</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Office Theme</vt:lpstr>
      <vt:lpstr>جامعة ذي قار  كلية التمريض التقييم الذاتي لفرع تمريض البالغين 2017-2018 قسم تمريض البالغين </vt:lpstr>
      <vt:lpstr> رسالة القسم يهدف قسم تمريض البالغين الى تخريج كوادر تمريض متميزة مهنياً لتقديم الرعاية التمريضية الشاملة والقائمة على الممارسة العلمية المتقدمة والتي تعتمد على نهج التفكير النقدي المستند الى العلم والمهارة </vt:lpstr>
      <vt:lpstr>علماً ان القسم يختص بتدريس المرحلة الثانية (صباحي – مسائي) لمادة تمريض البالغين من اجل اكساب الطلبة أسس المعارف والمهارات والسلوكيات اللازمة والتي تمكنهم من تطبيق مبادئ ومفاهيم تمريض البالغين في مختلف المواقف التمريضية وتحديد المشاكل الفعلية للمرضى علماً ان عدد طلبة المرحلة الثانية  للدراسة الصباحية 121 طالب وللدراسة المسائية 108 طالب</vt:lpstr>
      <vt:lpstr>من متطلبات تقدم العملية التعليمية   1- مواكبة التطور العلمي في مجال التمريض ومجال التعليم الصحي المستمر 2- توعية الطلاب على المشاكل التي تواجه مهنة التمريض وتحليلها والمساهمة في حلها للارتقاء بالمهنة  3- دعم ثقافة التعلم الذاتي  لدى الطلاب</vt:lpstr>
      <vt:lpstr>المشكلات الناتجة من الأداء الوظيفي   1- كثرة عدد الطلاب مقارنة بعدد التدريسيين 2- قلة عدد المختبرات في قسم تمريض البالغين لوجود مختبر واحد تُطبق فيه جميع مواد القسم مما يشكل عبئاً على المشرف العلمي والعملي    </vt:lpstr>
      <vt:lpstr>الخبرات العلمية التي يقدمها القسم   يقدم القسم خبرات علمية متطورة من خلال نخبة من التدريسيين الاكفاء الذين يقومون على تدريس طلبة الدراسات الأولية والاشراف على مشاريعهم البحثية وكذلك تنمية مهاراتهم بالقسم من خلال المشاركة في الندوات والمؤتمرات وتشجيع النشر الدولي للأبحاث </vt:lpstr>
      <vt:lpstr>المناهج التي يدرسها القسم   ان المناهج الخاصة بقسم تمريض البالغين هي  1- تمريض البالغين  2- اساسيات التمريض 3- حالات حرجة  4- تقييم صحي  5- اخلاقيات التمريض 6- المادة الاختيارية</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ذي قار  كلية التمريض</dc:title>
  <dc:creator>yuuuuuuuuuuuu</dc:creator>
  <cp:lastModifiedBy>م</cp:lastModifiedBy>
  <cp:revision>15</cp:revision>
  <dcterms:created xsi:type="dcterms:W3CDTF">2018-11-28T15:22:23Z</dcterms:created>
  <dcterms:modified xsi:type="dcterms:W3CDTF">2019-06-01T21:11:22Z</dcterms:modified>
</cp:coreProperties>
</file>